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2.xml" ContentType="application/vnd.openxmlformats-officedocument.them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xml" ContentType="application/vnd.openxmlformats-officedocument.presentationml.notesSlide+xml"/>
  <Override PartName="/ppt/tags/tag100.xml" ContentType="application/vnd.openxmlformats-officedocument.presentationml.tags+xml"/>
  <Override PartName="/ppt/notesSlides/notesSlide2.xml" ContentType="application/vnd.openxmlformats-officedocument.presentationml.notesSlide+xml"/>
  <Override PartName="/ppt/tags/tag101.xml" ContentType="application/vnd.openxmlformats-officedocument.presentationml.tags+xml"/>
  <Override PartName="/ppt/notesSlides/notesSlide3.xml" ContentType="application/vnd.openxmlformats-officedocument.presentationml.notesSlide+xml"/>
  <Override PartName="/ppt/tags/tag102.xml" ContentType="application/vnd.openxmlformats-officedocument.presentationml.tags+xml"/>
  <Override PartName="/ppt/notesSlides/notesSlide4.xml" ContentType="application/vnd.openxmlformats-officedocument.presentationml.notesSlide+xml"/>
  <Override PartName="/ppt/tags/tag103.xml" ContentType="application/vnd.openxmlformats-officedocument.presentationml.tags+xml"/>
  <Override PartName="/ppt/notesSlides/notesSlide5.xml" ContentType="application/vnd.openxmlformats-officedocument.presentationml.notesSlide+xml"/>
  <Override PartName="/ppt/tags/tag104.xml" ContentType="application/vnd.openxmlformats-officedocument.presentationml.tags+xml"/>
  <Override PartName="/ppt/notesSlides/notesSlide6.xml" ContentType="application/vnd.openxmlformats-officedocument.presentationml.notesSlide+xml"/>
  <Override PartName="/ppt/tags/tag105.xml" ContentType="application/vnd.openxmlformats-officedocument.presentationml.tags+xml"/>
  <Override PartName="/ppt/notesSlides/notesSlide7.xml" ContentType="application/vnd.openxmlformats-officedocument.presentationml.notesSlide+xml"/>
  <Override PartName="/ppt/tags/tag106.xml" ContentType="application/vnd.openxmlformats-officedocument.presentationml.tags+xml"/>
  <Override PartName="/ppt/notesSlides/notesSlide8.xml" ContentType="application/vnd.openxmlformats-officedocument.presentationml.notesSlide+xml"/>
  <Override PartName="/ppt/tags/tag107.xml" ContentType="application/vnd.openxmlformats-officedocument.presentationml.tags+xml"/>
  <Override PartName="/ppt/notesSlides/notesSlide9.xml" ContentType="application/vnd.openxmlformats-officedocument.presentationml.notesSlide+xml"/>
  <Override PartName="/ppt/tags/tag108.xml" ContentType="application/vnd.openxmlformats-officedocument.presentationml.tags+xml"/>
  <Override PartName="/ppt/notesSlides/notesSlide10.xml" ContentType="application/vnd.openxmlformats-officedocument.presentationml.notesSlide+xml"/>
  <Override PartName="/ppt/tags/tag109.xml" ContentType="application/vnd.openxmlformats-officedocument.presentationml.tags+xml"/>
  <Override PartName="/ppt/notesSlides/notesSlide11.xml" ContentType="application/vnd.openxmlformats-officedocument.presentationml.notesSlide+xml"/>
  <Override PartName="/ppt/tags/tag110.xml" ContentType="application/vnd.openxmlformats-officedocument.presentationml.tags+xml"/>
  <Override PartName="/ppt/notesSlides/notesSlide12.xml" ContentType="application/vnd.openxmlformats-officedocument.presentationml.notesSlide+xml"/>
  <Override PartName="/ppt/tags/tag111.xml" ContentType="application/vnd.openxmlformats-officedocument.presentationml.tags+xml"/>
  <Override PartName="/ppt/notesSlides/notesSlide13.xml" ContentType="application/vnd.openxmlformats-officedocument.presentationml.notesSlide+xml"/>
  <Override PartName="/ppt/tags/tag112.xml" ContentType="application/vnd.openxmlformats-officedocument.presentationml.tags+xml"/>
  <Override PartName="/ppt/notesSlides/notesSlide14.xml" ContentType="application/vnd.openxmlformats-officedocument.presentationml.notesSlide+xml"/>
  <Override PartName="/ppt/tags/tag113.xml" ContentType="application/vnd.openxmlformats-officedocument.presentationml.tags+xml"/>
  <Override PartName="/ppt/notesSlides/notesSlide1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16.xml" ContentType="application/vnd.openxmlformats-officedocument.presentationml.notesSlide+xml"/>
  <Override PartName="/ppt/tags/tag116.xml" ContentType="application/vnd.openxmlformats-officedocument.presentationml.tags+xml"/>
  <Override PartName="/ppt/notesSlides/notesSlide17.xml" ContentType="application/vnd.openxmlformats-officedocument.presentationml.notesSlide+xml"/>
  <Override PartName="/ppt/tags/tag117.xml" ContentType="application/vnd.openxmlformats-officedocument.presentationml.tags+xml"/>
  <Override PartName="/ppt/notesSlides/notesSlide18.xml" ContentType="application/vnd.openxmlformats-officedocument.presentationml.notesSlide+xml"/>
  <Override PartName="/ppt/tags/tag118.xml" ContentType="application/vnd.openxmlformats-officedocument.presentationml.tags+xml"/>
  <Override PartName="/ppt/notesSlides/notesSlide1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20.xml" ContentType="application/vnd.openxmlformats-officedocument.presentationml.notesSlide+xml"/>
  <Override PartName="/ppt/tags/tag121.xml" ContentType="application/vnd.openxmlformats-officedocument.presentationml.tags+xml"/>
  <Override PartName="/ppt/notesSlides/notesSlide21.xml" ContentType="application/vnd.openxmlformats-officedocument.presentationml.notesSlide+xml"/>
  <Override PartName="/ppt/tags/tag122.xml" ContentType="application/vnd.openxmlformats-officedocument.presentationml.tags+xml"/>
  <Override PartName="/ppt/notesSlides/notesSlide22.xml" ContentType="application/vnd.openxmlformats-officedocument.presentationml.notesSlide+xml"/>
  <Override PartName="/ppt/tags/tag123.xml" ContentType="application/vnd.openxmlformats-officedocument.presentationml.tags+xml"/>
  <Override PartName="/ppt/notesSlides/notesSlide23.xml" ContentType="application/vnd.openxmlformats-officedocument.presentationml.notesSlide+xml"/>
  <Override PartName="/ppt/tags/tag124.xml" ContentType="application/vnd.openxmlformats-officedocument.presentationml.tags+xml"/>
  <Override PartName="/ppt/notesSlides/notesSlide24.xml" ContentType="application/vnd.openxmlformats-officedocument.presentationml.notesSlide+xml"/>
  <Override PartName="/ppt/tags/tag125.xml" ContentType="application/vnd.openxmlformats-officedocument.presentationml.tags+xml"/>
  <Override PartName="/ppt/notesSlides/notesSlide25.xml" ContentType="application/vnd.openxmlformats-officedocument.presentationml.notesSlide+xml"/>
  <Override PartName="/ppt/tags/tag126.xml" ContentType="application/vnd.openxmlformats-officedocument.presentationml.tags+xml"/>
  <Override PartName="/ppt/notesSlides/notesSlide26.xml" ContentType="application/vnd.openxmlformats-officedocument.presentationml.notesSlide+xml"/>
  <Override PartName="/ppt/tags/tag127.xml" ContentType="application/vnd.openxmlformats-officedocument.presentationml.tags+xml"/>
  <Override PartName="/ppt/notesSlides/notesSlide27.xml" ContentType="application/vnd.openxmlformats-officedocument.presentationml.notesSlide+xml"/>
  <Override PartName="/ppt/tags/tag128.xml" ContentType="application/vnd.openxmlformats-officedocument.presentationml.tags+xml"/>
  <Override PartName="/ppt/notesSlides/notesSlide28.xml" ContentType="application/vnd.openxmlformats-officedocument.presentationml.notesSlide+xml"/>
  <Override PartName="/ppt/tags/tag129.xml" ContentType="application/vnd.openxmlformats-officedocument.presentationml.tags+xml"/>
  <Override PartName="/ppt/notesSlides/notesSlide29.xml" ContentType="application/vnd.openxmlformats-officedocument.presentationml.notesSlide+xml"/>
  <Override PartName="/ppt/tags/tag130.xml" ContentType="application/vnd.openxmlformats-officedocument.presentationml.tags+xml"/>
  <Override PartName="/ppt/notesSlides/notesSlide30.xml" ContentType="application/vnd.openxmlformats-officedocument.presentationml.notesSlide+xml"/>
  <Override PartName="/ppt/tags/tag131.xml" ContentType="application/vnd.openxmlformats-officedocument.presentationml.tags+xml"/>
  <Override PartName="/ppt/notesSlides/notesSlide31.xml" ContentType="application/vnd.openxmlformats-officedocument.presentationml.notesSlide+xml"/>
  <Override PartName="/ppt/tags/tag132.xml" ContentType="application/vnd.openxmlformats-officedocument.presentationml.tags+xml"/>
  <Override PartName="/ppt/notesSlides/notesSlide32.xml" ContentType="application/vnd.openxmlformats-officedocument.presentationml.notesSlide+xml"/>
  <Override PartName="/ppt/tags/tag133.xml" ContentType="application/vnd.openxmlformats-officedocument.presentationml.tags+xml"/>
  <Override PartName="/ppt/notesSlides/notesSlide33.xml" ContentType="application/vnd.openxmlformats-officedocument.presentationml.notesSlide+xml"/>
  <Override PartName="/ppt/tags/tag134.xml" ContentType="application/vnd.openxmlformats-officedocument.presentationml.tags+xml"/>
  <Override PartName="/ppt/notesSlides/notesSlide34.xml" ContentType="application/vnd.openxmlformats-officedocument.presentationml.notesSlide+xml"/>
  <Override PartName="/ppt/tags/tag135.xml" ContentType="application/vnd.openxmlformats-officedocument.presentationml.tags+xml"/>
  <Override PartName="/ppt/notesSlides/notesSlide35.xml" ContentType="application/vnd.openxmlformats-officedocument.presentationml.notesSlide+xml"/>
  <Override PartName="/ppt/tags/tag136.xml" ContentType="application/vnd.openxmlformats-officedocument.presentationml.tags+xml"/>
  <Override PartName="/ppt/notesSlides/notesSlide36.xml" ContentType="application/vnd.openxmlformats-officedocument.presentationml.notesSlide+xml"/>
  <Override PartName="/ppt/tags/tag137.xml" ContentType="application/vnd.openxmlformats-officedocument.presentationml.tags+xml"/>
  <Override PartName="/ppt/notesSlides/notesSlide37.xml" ContentType="application/vnd.openxmlformats-officedocument.presentationml.notesSlide+xml"/>
  <Override PartName="/ppt/tags/tag138.xml" ContentType="application/vnd.openxmlformats-officedocument.presentationml.tags+xml"/>
  <Override PartName="/ppt/notesSlides/notesSlide38.xml" ContentType="application/vnd.openxmlformats-officedocument.presentationml.notesSlide+xml"/>
  <Override PartName="/ppt/tags/tag139.xml" ContentType="application/vnd.openxmlformats-officedocument.presentationml.tags+xml"/>
  <Override PartName="/ppt/notesSlides/notesSlide39.xml" ContentType="application/vnd.openxmlformats-officedocument.presentationml.notesSlide+xml"/>
  <Override PartName="/ppt/tags/tag140.xml" ContentType="application/vnd.openxmlformats-officedocument.presentationml.tags+xml"/>
  <Override PartName="/ppt/notesSlides/notesSlide40.xml" ContentType="application/vnd.openxmlformats-officedocument.presentationml.notesSlide+xml"/>
  <Override PartName="/ppt/tags/tag141.xml" ContentType="application/vnd.openxmlformats-officedocument.presentationml.tags+xml"/>
  <Override PartName="/ppt/notesSlides/notesSlide41.xml" ContentType="application/vnd.openxmlformats-officedocument.presentationml.notesSlide+xml"/>
  <Override PartName="/ppt/tags/tag142.xml" ContentType="application/vnd.openxmlformats-officedocument.presentationml.tags+xml"/>
  <Override PartName="/ppt/notesSlides/notesSlide4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43.xml" ContentType="application/vnd.openxmlformats-officedocument.presentationml.notesSlide+xml"/>
  <Override PartName="/ppt/tags/tag145.xml" ContentType="application/vnd.openxmlformats-officedocument.presentationml.tags+xml"/>
  <Override PartName="/ppt/notesSlides/notesSlide44.xml" ContentType="application/vnd.openxmlformats-officedocument.presentationml.notesSlide+xml"/>
  <Override PartName="/ppt/tags/tag146.xml" ContentType="application/vnd.openxmlformats-officedocument.presentationml.tags+xml"/>
  <Override PartName="/ppt/notesSlides/notesSlide45.xml" ContentType="application/vnd.openxmlformats-officedocument.presentationml.notesSlide+xml"/>
  <Override PartName="/ppt/tags/tag147.xml" ContentType="application/vnd.openxmlformats-officedocument.presentationml.tags+xml"/>
  <Override PartName="/ppt/notesSlides/notesSlide46.xml" ContentType="application/vnd.openxmlformats-officedocument.presentationml.notesSlide+xml"/>
  <Override PartName="/ppt/tags/tag148.xml" ContentType="application/vnd.openxmlformats-officedocument.presentationml.tags+xml"/>
  <Override PartName="/ppt/notesSlides/notesSlide47.xml" ContentType="application/vnd.openxmlformats-officedocument.presentationml.notesSlide+xml"/>
  <Override PartName="/ppt/tags/tag149.xml" ContentType="application/vnd.openxmlformats-officedocument.presentationml.tags+xml"/>
  <Override PartName="/ppt/notesSlides/notesSlide48.xml" ContentType="application/vnd.openxmlformats-officedocument.presentationml.notesSlide+xml"/>
  <Override PartName="/ppt/tags/tag150.xml" ContentType="application/vnd.openxmlformats-officedocument.presentationml.tags+xml"/>
  <Override PartName="/ppt/notesSlides/notesSlide49.xml" ContentType="application/vnd.openxmlformats-officedocument.presentationml.notesSlide+xml"/>
  <Override PartName="/ppt/tags/tag151.xml" ContentType="application/vnd.openxmlformats-officedocument.presentationml.tags+xml"/>
  <Override PartName="/ppt/notesSlides/notesSlide50.xml" ContentType="application/vnd.openxmlformats-officedocument.presentationml.notesSlide+xml"/>
  <Override PartName="/ppt/tags/tag152.xml" ContentType="application/vnd.openxmlformats-officedocument.presentationml.tags+xml"/>
  <Override PartName="/ppt/notesSlides/notesSlide51.xml" ContentType="application/vnd.openxmlformats-officedocument.presentationml.notesSlide+xml"/>
  <Override PartName="/ppt/tags/tag153.xml" ContentType="application/vnd.openxmlformats-officedocument.presentationml.tags+xml"/>
  <Override PartName="/ppt/notesSlides/notesSlide52.xml" ContentType="application/vnd.openxmlformats-officedocument.presentationml.notesSlide+xml"/>
  <Override PartName="/ppt/tags/tag154.xml" ContentType="application/vnd.openxmlformats-officedocument.presentationml.tags+xml"/>
  <Override PartName="/ppt/notesSlides/notesSlide53.xml" ContentType="application/vnd.openxmlformats-officedocument.presentationml.notesSlide+xml"/>
  <Override PartName="/ppt/tags/tag155.xml" ContentType="application/vnd.openxmlformats-officedocument.presentationml.tags+xml"/>
  <Override PartName="/ppt/notesSlides/notesSlide54.xml" ContentType="application/vnd.openxmlformats-officedocument.presentationml.notesSlide+xml"/>
  <Override PartName="/ppt/tags/tag156.xml" ContentType="application/vnd.openxmlformats-officedocument.presentationml.tags+xml"/>
  <Override PartName="/ppt/notesSlides/notesSlide55.xml" ContentType="application/vnd.openxmlformats-officedocument.presentationml.notesSlide+xml"/>
  <Override PartName="/ppt/tags/tag157.xml" ContentType="application/vnd.openxmlformats-officedocument.presentationml.tags+xml"/>
  <Override PartName="/ppt/notesSlides/notesSlide56.xml" ContentType="application/vnd.openxmlformats-officedocument.presentationml.notesSlide+xml"/>
  <Override PartName="/ppt/tags/tag158.xml" ContentType="application/vnd.openxmlformats-officedocument.presentationml.tags+xml"/>
  <Override PartName="/ppt/notesSlides/notesSlide57.xml" ContentType="application/vnd.openxmlformats-officedocument.presentationml.notesSlide+xml"/>
  <Override PartName="/ppt/tags/tag159.xml" ContentType="application/vnd.openxmlformats-officedocument.presentationml.tags+xml"/>
  <Override PartName="/ppt/notesSlides/notesSlide58.xml" ContentType="application/vnd.openxmlformats-officedocument.presentationml.notesSlide+xml"/>
  <Override PartName="/ppt/tags/tag160.xml" ContentType="application/vnd.openxmlformats-officedocument.presentationml.tags+xml"/>
  <Override PartName="/ppt/notesSlides/notesSlide59.xml" ContentType="application/vnd.openxmlformats-officedocument.presentationml.notesSlide+xml"/>
  <Override PartName="/ppt/tags/tag161.xml" ContentType="application/vnd.openxmlformats-officedocument.presentationml.tags+xml"/>
  <Override PartName="/ppt/notesSlides/notesSlide60.xml" ContentType="application/vnd.openxmlformats-officedocument.presentationml.notesSlide+xml"/>
  <Override PartName="/ppt/tags/tag162.xml" ContentType="application/vnd.openxmlformats-officedocument.presentationml.tags+xml"/>
  <Override PartName="/ppt/notesSlides/notesSlide61.xml" ContentType="application/vnd.openxmlformats-officedocument.presentationml.notesSlide+xml"/>
  <Override PartName="/ppt/tags/tag163.xml" ContentType="application/vnd.openxmlformats-officedocument.presentationml.tags+xml"/>
  <Override PartName="/ppt/notesSlides/notesSlide62.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63.xml" ContentType="application/vnd.openxmlformats-officedocument.presentationml.notesSlide+xml"/>
  <Override PartName="/ppt/tags/tag167.xml" ContentType="application/vnd.openxmlformats-officedocument.presentationml.tags+xml"/>
  <Override PartName="/ppt/notesSlides/notesSlide64.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65.xml" ContentType="application/vnd.openxmlformats-officedocument.presentationml.notesSlide+xml"/>
  <Override PartName="/ppt/tags/tag171.xml" ContentType="application/vnd.openxmlformats-officedocument.presentationml.tags+xml"/>
  <Override PartName="/ppt/notesSlides/notesSlide66.xml" ContentType="application/vnd.openxmlformats-officedocument.presentationml.notesSlide+xml"/>
  <Override PartName="/ppt/tags/tag172.xml" ContentType="application/vnd.openxmlformats-officedocument.presentationml.tags+xml"/>
  <Override PartName="/ppt/notesSlides/notesSlide67.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68.xml" ContentType="application/vnd.openxmlformats-officedocument.presentationml.notesSlide+xml"/>
  <Override PartName="/ppt/tags/tag176.xml" ContentType="application/vnd.openxmlformats-officedocument.presentationml.tags+xml"/>
  <Override PartName="/ppt/notesSlides/notesSlide69.xml" ContentType="application/vnd.openxmlformats-officedocument.presentationml.notesSlide+xml"/>
  <Override PartName="/ppt/tags/tag177.xml" ContentType="application/vnd.openxmlformats-officedocument.presentationml.tags+xml"/>
  <Override PartName="/ppt/notesSlides/notesSlide70.xml" ContentType="application/vnd.openxmlformats-officedocument.presentationml.notesSlide+xml"/>
  <Override PartName="/ppt/tags/tag178.xml" ContentType="application/vnd.openxmlformats-officedocument.presentationml.tags+xml"/>
  <Override PartName="/ppt/notesSlides/notesSlide71.xml" ContentType="application/vnd.openxmlformats-officedocument.presentationml.notesSlide+xml"/>
  <Override PartName="/ppt/tags/tag179.xml" ContentType="application/vnd.openxmlformats-officedocument.presentationml.tags+xml"/>
  <Override PartName="/ppt/notesSlides/notesSlide72.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6"/>
  </p:notesMasterIdLst>
  <p:sldIdLst>
    <p:sldId id="689" r:id="rId2"/>
    <p:sldId id="507" r:id="rId3"/>
    <p:sldId id="508" r:id="rId4"/>
    <p:sldId id="777" r:id="rId5"/>
    <p:sldId id="778" r:id="rId6"/>
    <p:sldId id="779" r:id="rId7"/>
    <p:sldId id="780" r:id="rId8"/>
    <p:sldId id="781" r:id="rId9"/>
    <p:sldId id="782" r:id="rId10"/>
    <p:sldId id="783" r:id="rId11"/>
    <p:sldId id="784" r:id="rId12"/>
    <p:sldId id="786" r:id="rId13"/>
    <p:sldId id="787" r:id="rId14"/>
    <p:sldId id="788" r:id="rId15"/>
    <p:sldId id="790" r:id="rId16"/>
    <p:sldId id="789" r:id="rId17"/>
    <p:sldId id="797" r:id="rId18"/>
    <p:sldId id="791" r:id="rId19"/>
    <p:sldId id="792" r:id="rId20"/>
    <p:sldId id="793" r:id="rId21"/>
    <p:sldId id="794" r:id="rId22"/>
    <p:sldId id="799" r:id="rId23"/>
    <p:sldId id="798" r:id="rId24"/>
    <p:sldId id="800" r:id="rId25"/>
    <p:sldId id="801" r:id="rId26"/>
    <p:sldId id="802" r:id="rId27"/>
    <p:sldId id="803" r:id="rId28"/>
    <p:sldId id="806" r:id="rId29"/>
    <p:sldId id="804" r:id="rId30"/>
    <p:sldId id="807" r:id="rId31"/>
    <p:sldId id="810" r:id="rId32"/>
    <p:sldId id="809" r:id="rId33"/>
    <p:sldId id="808" r:id="rId34"/>
    <p:sldId id="811" r:id="rId35"/>
    <p:sldId id="812" r:id="rId36"/>
    <p:sldId id="813" r:id="rId37"/>
    <p:sldId id="814" r:id="rId38"/>
    <p:sldId id="815" r:id="rId39"/>
    <p:sldId id="816" r:id="rId40"/>
    <p:sldId id="817" r:id="rId41"/>
    <p:sldId id="818" r:id="rId42"/>
    <p:sldId id="820" r:id="rId43"/>
    <p:sldId id="819" r:id="rId44"/>
    <p:sldId id="821" r:id="rId45"/>
    <p:sldId id="822" r:id="rId46"/>
    <p:sldId id="823" r:id="rId47"/>
    <p:sldId id="824" r:id="rId48"/>
    <p:sldId id="825" r:id="rId49"/>
    <p:sldId id="826" r:id="rId50"/>
    <p:sldId id="827" r:id="rId51"/>
    <p:sldId id="828" r:id="rId52"/>
    <p:sldId id="829" r:id="rId53"/>
    <p:sldId id="830" r:id="rId54"/>
    <p:sldId id="831" r:id="rId55"/>
    <p:sldId id="832" r:id="rId56"/>
    <p:sldId id="833" r:id="rId57"/>
    <p:sldId id="834" r:id="rId58"/>
    <p:sldId id="835" r:id="rId59"/>
    <p:sldId id="836" r:id="rId60"/>
    <p:sldId id="837" r:id="rId61"/>
    <p:sldId id="838" r:id="rId62"/>
    <p:sldId id="839" r:id="rId63"/>
    <p:sldId id="842" r:id="rId64"/>
    <p:sldId id="844" r:id="rId65"/>
    <p:sldId id="845" r:id="rId66"/>
    <p:sldId id="846" r:id="rId67"/>
    <p:sldId id="847" r:id="rId68"/>
    <p:sldId id="848" r:id="rId69"/>
    <p:sldId id="849" r:id="rId70"/>
    <p:sldId id="850" r:id="rId71"/>
    <p:sldId id="851" r:id="rId72"/>
    <p:sldId id="861" r:id="rId73"/>
    <p:sldId id="852" r:id="rId74"/>
    <p:sldId id="854" r:id="rId75"/>
    <p:sldId id="853" r:id="rId76"/>
    <p:sldId id="860" r:id="rId77"/>
    <p:sldId id="862" r:id="rId78"/>
    <p:sldId id="855" r:id="rId79"/>
    <p:sldId id="856" r:id="rId80"/>
    <p:sldId id="857" r:id="rId81"/>
    <p:sldId id="858" r:id="rId82"/>
    <p:sldId id="859" r:id="rId83"/>
    <p:sldId id="767" r:id="rId84"/>
    <p:sldId id="768" r:id="rId85"/>
  </p:sldIdLst>
  <p:sldSz cx="9144000" cy="6858000" type="screen4x3"/>
  <p:notesSz cx="6858000" cy="9144000"/>
  <p:embeddedFontLst>
    <p:embeddedFont>
      <p:font typeface="汉仪旗黑-85S" panose="02010600030101010101" charset="-122"/>
      <p:bold r:id="rId87"/>
    </p:embeddedFont>
    <p:embeddedFont>
      <p:font typeface="Tahoma" panose="020B0604030504040204" pitchFamily="34" charset="0"/>
      <p:regular r:id="rId88"/>
      <p:bold r:id="rId89"/>
    </p:embeddedFont>
    <p:embeddedFont>
      <p:font typeface="Viner Hand ITC" panose="03070502030502020203" pitchFamily="66" charset="0"/>
      <p:regular r:id="rId90"/>
    </p:embeddedFont>
    <p:embeddedFont>
      <p:font typeface="黑体" panose="02010609060101010101" pitchFamily="49" charset="-122"/>
      <p:regular r:id="rId91"/>
    </p:embeddedFont>
    <p:embeddedFont>
      <p:font typeface="隶书" panose="02010509060101010101" pitchFamily="49" charset="-122"/>
      <p:regular r:id="rId92"/>
    </p:embeddedFont>
    <p:embeddedFont>
      <p:font typeface="微软雅黑" panose="020B0503020204020204" pitchFamily="34" charset="-122"/>
      <p:regular r:id="rId93"/>
      <p:bold r:id="rId94"/>
    </p:embeddedFont>
    <p:embeddedFont>
      <p:font typeface="微软雅黑" panose="020B0503020204020204" pitchFamily="34" charset="-122"/>
      <p:regular r:id="rId93"/>
      <p:bold r:id="rId94"/>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23">
          <p15:clr>
            <a:srgbClr val="A4A3A4"/>
          </p15:clr>
        </p15:guide>
        <p15:guide id="2" pos="29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HUAWEI" initials="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BC340A"/>
    <a:srgbClr val="FE8900"/>
    <a:srgbClr val="4DD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8983" autoAdjust="0"/>
  </p:normalViewPr>
  <p:slideViewPr>
    <p:cSldViewPr showGuides="1">
      <p:cViewPr varScale="1">
        <p:scale>
          <a:sx n="79" d="100"/>
          <a:sy n="79" d="100"/>
        </p:scale>
        <p:origin x="1582" y="22"/>
      </p:cViewPr>
      <p:guideLst>
        <p:guide orient="horz" pos="2023"/>
        <p:guide pos="294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页眉占位符 20481"/>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20483" name="日期占位符 20482"/>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20484" name="幻灯片图像占位符 20483"/>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485" name="文本占位符 20484"/>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p>
          <a:p>
            <a:pPr lvl="1" indent="0"/>
            <a:r>
              <a:rPr lang="zh-CN" altLang="en-US" dirty="0"/>
              <a:t>第二级</a:t>
            </a:r>
          </a:p>
          <a:p>
            <a:pPr lvl="2" indent="0"/>
            <a:r>
              <a:rPr lang="zh-CN" altLang="en-US" dirty="0"/>
              <a:t>第三级</a:t>
            </a:r>
          </a:p>
          <a:p>
            <a:pPr lvl="3" indent="0"/>
            <a:r>
              <a:rPr lang="zh-CN" altLang="en-US" dirty="0"/>
              <a:t>第四级</a:t>
            </a:r>
          </a:p>
          <a:p>
            <a:pPr lvl="4" indent="0"/>
            <a:r>
              <a:rPr lang="zh-CN" altLang="en-US" dirty="0"/>
              <a:t>第五级</a:t>
            </a:r>
          </a:p>
        </p:txBody>
      </p:sp>
      <p:sp>
        <p:nvSpPr>
          <p:cNvPr id="20486" name="页脚占位符 20485"/>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20487" name="灯片编号占位符 20486"/>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Tahoma" panose="020B0604030504040204" pitchFamily="34" charset="0"/>
                <a:ea typeface="宋体" panose="02010600030101010101" pitchFamily="2" charset="-122"/>
                <a:cs typeface="+mn-cs"/>
              </a:rPr>
              <a:t>‹#›</a:t>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t>2</a:t>
            </a:fld>
            <a:endParaRPr lang="zh-CN" altLang="en-US" sz="1200" dirty="0">
              <a:latin typeface="Tahoma" panose="020B0604030504040204" pitchFamily="34" charset="0"/>
              <a:ea typeface="宋体" panose="02010600030101010101" pitchFamily="2" charset="-122"/>
            </a:endParaRPr>
          </a:p>
        </p:txBody>
      </p:sp>
      <p:sp>
        <p:nvSpPr>
          <p:cNvPr id="23554" name="幻灯片图像占位符 444417"/>
          <p:cNvSpPr>
            <a:spLocks noGrp="1" noRot="1" noChangeAspect="1" noTextEdit="1"/>
          </p:cNvSpPr>
          <p:nvPr>
            <p:ph type="sldImg"/>
          </p:nvPr>
        </p:nvSpPr>
        <p:spPr>
          <a:xfrm>
            <a:off x="1912938" y="692150"/>
            <a:ext cx="3032125" cy="2273300"/>
          </a:xfrm>
          <a:ln w="12700">
            <a:solidFill>
              <a:schemeClr val="tx1"/>
            </a:solidFill>
          </a:ln>
        </p:spPr>
      </p:sp>
      <p:sp>
        <p:nvSpPr>
          <p:cNvPr id="23555" name="文本占位符 444418"/>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764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98589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3188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1814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84759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3517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05009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669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5416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8484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t>3</a:t>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45839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66422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83762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66709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54623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34477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36103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73413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3727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51078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15133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4374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9684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7351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32662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7480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83308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52327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1668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493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32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4463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88949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21029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5053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t>47</a:t>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extLst>
      <p:ext uri="{BB962C8B-B14F-4D97-AF65-F5344CB8AC3E}">
        <p14:creationId xmlns:p14="http://schemas.microsoft.com/office/powerpoint/2010/main" val="3509762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21738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70633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83345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07487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738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94161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99399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174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1223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28769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75905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65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678372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8675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631876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86281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1781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659605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962407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29478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6011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4929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450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t>73</a:t>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extLst>
      <p:ext uri="{BB962C8B-B14F-4D97-AF65-F5344CB8AC3E}">
        <p14:creationId xmlns:p14="http://schemas.microsoft.com/office/powerpoint/2010/main" val="39719148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7565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0264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02425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40506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70676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809645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61474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8349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5459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747075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7.xml"/><Relationship Id="rId7"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10" Type="http://schemas.openxmlformats.org/officeDocument/2006/relationships/image" Target="../media/image2.png"/><Relationship Id="rId4" Type="http://schemas.openxmlformats.org/officeDocument/2006/relationships/tags" Target="../tags/tag58.xml"/><Relationship Id="rId9"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3.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Master" Target="../slideMasters/slideMaster1.xml"/><Relationship Id="rId5" Type="http://schemas.openxmlformats.org/officeDocument/2006/relationships/tags" Target="../tags/tag69.xml"/><Relationship Id="rId4" Type="http://schemas.openxmlformats.org/officeDocument/2006/relationships/tags" Target="../tags/tag6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9.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1.xml"/><Relationship Id="rId5" Type="http://schemas.openxmlformats.org/officeDocument/2006/relationships/tags" Target="../tags/tag74.xml"/><Relationship Id="rId4" Type="http://schemas.openxmlformats.org/officeDocument/2006/relationships/tags" Target="../tags/tag7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9.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1.xml"/><Relationship Id="rId5" Type="http://schemas.openxmlformats.org/officeDocument/2006/relationships/tags" Target="../tags/tag84.xml"/><Relationship Id="rId4" Type="http://schemas.openxmlformats.org/officeDocument/2006/relationships/tags" Target="../tags/tag83.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1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1.xml"/><Relationship Id="rId5" Type="http://schemas.openxmlformats.org/officeDocument/2006/relationships/tags" Target="../tags/tag89.xml"/><Relationship Id="rId4" Type="http://schemas.openxmlformats.org/officeDocument/2006/relationships/tags" Target="../tags/tag88.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92.xml"/><Relationship Id="rId7" Type="http://schemas.openxmlformats.org/officeDocument/2006/relationships/slideMaster" Target="../slideMasters/slideMaster1.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3.xml"/><Relationship Id="rId7" Type="http://schemas.openxmlformats.org/officeDocument/2006/relationships/image" Target="../media/image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8.xml"/><Relationship Id="rId7" Type="http://schemas.openxmlformats.org/officeDocument/2006/relationships/image" Target="../media/image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8.png"/><Relationship Id="rId5" Type="http://schemas.openxmlformats.org/officeDocument/2006/relationships/tags" Target="../tags/tag35.xml"/><Relationship Id="rId10" Type="http://schemas.openxmlformats.org/officeDocument/2006/relationships/image" Target="../media/image7.png"/><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9.png"/><Relationship Id="rId5" Type="http://schemas.openxmlformats.org/officeDocument/2006/relationships/slideMaster" Target="../slideMasters/slideMaster1.xml"/><Relationship Id="rId4"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8.xml"/><Relationship Id="rId7" Type="http://schemas.openxmlformats.org/officeDocument/2006/relationships/image" Target="../media/image10.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Master" Target="../slideMasters/slideMaster1.xml"/><Relationship Id="rId5" Type="http://schemas.openxmlformats.org/officeDocument/2006/relationships/tags" Target="../tags/tag50.xml"/><Relationship Id="rId4" Type="http://schemas.openxmlformats.org/officeDocument/2006/relationships/tags" Target="../tags/tag4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051" name="组合 3"/>
          <p:cNvGrpSpPr/>
          <p:nvPr/>
        </p:nvGrpSpPr>
        <p:grpSpPr>
          <a:xfrm>
            <a:off x="0" y="0"/>
            <a:ext cx="9144000" cy="7454900"/>
            <a:chOff x="0" y="0"/>
            <a:chExt cx="19200" cy="11740"/>
          </a:xfrm>
        </p:grpSpPr>
        <p:grpSp>
          <p:nvGrpSpPr>
            <p:cNvPr id="2052" name="组合 5"/>
            <p:cNvGrpSpPr/>
            <p:nvPr userDrawn="1"/>
          </p:nvGrpSpPr>
          <p:grpSpPr>
            <a:xfrm>
              <a:off x="0" y="0"/>
              <a:ext cx="19200" cy="3223"/>
              <a:chOff x="0" y="0"/>
              <a:chExt cx="12192000" cy="2046605"/>
            </a:xfrm>
          </p:grpSpPr>
          <p:pic>
            <p:nvPicPr>
              <p:cNvPr id="2053" name="图片 6"/>
              <p:cNvPicPr>
                <a:picLocks noChangeAspect="1"/>
              </p:cNvPicPr>
              <p:nvPr userDrawn="1">
                <p:custDataLst>
                  <p:tags r:id="rId5"/>
                </p:custDataLst>
              </p:nvPr>
            </p:nvPicPr>
            <p:blipFill>
              <a:blip r:embed="rId8"/>
              <a:stretch>
                <a:fillRect/>
              </a:stretch>
            </p:blipFill>
            <p:spPr>
              <a:xfrm>
                <a:off x="0" y="0"/>
                <a:ext cx="12192000" cy="2046605"/>
              </a:xfrm>
              <a:prstGeom prst="rect">
                <a:avLst/>
              </a:prstGeom>
              <a:noFill/>
              <a:ln w="9525">
                <a:noFill/>
              </a:ln>
            </p:spPr>
          </p:pic>
          <p:pic>
            <p:nvPicPr>
              <p:cNvPr id="2054" name="图片 8"/>
              <p:cNvPicPr>
                <a:picLocks noChangeAspect="1"/>
              </p:cNvPicPr>
              <p:nvPr userDrawn="1">
                <p:custDataLst>
                  <p:tags r:id="rId6"/>
                </p:custDataLst>
              </p:nvPr>
            </p:nvPicPr>
            <p:blipFill>
              <a:blip r:embed="rId9"/>
              <a:stretch>
                <a:fillRect/>
              </a:stretch>
            </p:blipFill>
            <p:spPr>
              <a:xfrm>
                <a:off x="0" y="10686"/>
                <a:ext cx="12192000" cy="1704978"/>
              </a:xfrm>
              <a:prstGeom prst="rect">
                <a:avLst/>
              </a:prstGeom>
              <a:noFill/>
              <a:ln w="9525">
                <a:noFill/>
              </a:ln>
            </p:spPr>
          </p:pic>
        </p:grpSp>
        <p:pic>
          <p:nvPicPr>
            <p:cNvPr id="2055" name="图片 7"/>
            <p:cNvPicPr>
              <a:picLocks noChangeAspect="1"/>
            </p:cNvPicPr>
            <p:nvPr userDrawn="1">
              <p:custDataLst>
                <p:tags r:id="rId4"/>
              </p:custDataLst>
            </p:nvPr>
          </p:nvPicPr>
          <p:blipFill>
            <a:blip r:embed="rId10"/>
            <a:stretch>
              <a:fillRect/>
            </a:stretch>
          </p:blipFill>
          <p:spPr>
            <a:xfrm>
              <a:off x="0" y="9728"/>
              <a:ext cx="19200" cy="2012"/>
            </a:xfrm>
            <a:prstGeom prst="rect">
              <a:avLst/>
            </a:prstGeom>
            <a:noFill/>
            <a:ln w="9525">
              <a:noFill/>
            </a:ln>
          </p:spPr>
        </p:pic>
      </p:grpSp>
      <p:sp>
        <p:nvSpPr>
          <p:cNvPr id="3" name="副标题 2"/>
          <p:cNvSpPr>
            <a:spLocks noGrp="1"/>
          </p:cNvSpPr>
          <p:nvPr>
            <p:ph type="subTitle" idx="1" hasCustomPrompt="1"/>
          </p:nvPr>
        </p:nvSpPr>
        <p:spPr>
          <a:xfrm>
            <a:off x="1662589" y="3503930"/>
            <a:ext cx="5819299" cy="491490"/>
          </a:xfrm>
        </p:spPr>
        <p:txBody>
          <a:bodyPr lIns="90000" tIns="46800" rIns="90000" bIns="46800">
            <a:normAutofit/>
          </a:bodyPr>
          <a:lstStyle>
            <a:lvl1pPr marL="0" indent="0" algn="ctr" eaLnBrk="1" fontAlgn="auto" latinLnBrk="0" hangingPunct="1">
              <a:lnSpc>
                <a:spcPct val="100000"/>
              </a:lnSpc>
              <a:buNone/>
              <a:defRPr sz="15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单击此处编辑副标题</a:t>
            </a:r>
          </a:p>
        </p:txBody>
      </p:sp>
      <p:sp>
        <p:nvSpPr>
          <p:cNvPr id="2" name="标题 1"/>
          <p:cNvSpPr>
            <a:spLocks noGrp="1"/>
          </p:cNvSpPr>
          <p:nvPr>
            <p:ph type="ctrTitle" hasCustomPrompt="1"/>
          </p:nvPr>
        </p:nvSpPr>
        <p:spPr>
          <a:xfrm>
            <a:off x="1662351" y="2292046"/>
            <a:ext cx="5819299" cy="1150960"/>
          </a:xfrm>
        </p:spPr>
        <p:txBody>
          <a:bodyPr lIns="90000" tIns="46800" rIns="90000" bIns="46800" anchor="b" anchorCtr="0">
            <a:noAutofit/>
          </a:bodyPr>
          <a:lstStyle>
            <a:lvl1pPr algn="ctr">
              <a:defRPr sz="4500" spc="600" baseline="0">
                <a:solidFill>
                  <a:schemeClr val="accent1"/>
                </a:solidFill>
                <a:ea typeface="汉仪旗黑-85S" panose="00020600040101010101" pitchFamily="18" charset="-122"/>
              </a:defRPr>
            </a:lvl1pPr>
          </a:lstStyle>
          <a:p>
            <a:pPr fontAlgn="auto"/>
            <a:r>
              <a:rPr lang="zh-CN" altLang="en-US" strike="noStrike" noProof="1"/>
              <a:t>单击此处编辑标题</a:t>
            </a:r>
          </a:p>
        </p:txBody>
      </p:sp>
      <p:sp>
        <p:nvSpPr>
          <p:cNvPr id="5" name="文本占位符 4"/>
          <p:cNvSpPr>
            <a:spLocks noGrp="1"/>
          </p:cNvSpPr>
          <p:nvPr>
            <p:ph type="body" sz="quarter" idx="13" hasCustomPrompt="1"/>
          </p:nvPr>
        </p:nvSpPr>
        <p:spPr>
          <a:xfrm>
            <a:off x="3383279" y="4490846"/>
            <a:ext cx="1037320"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p>
        </p:txBody>
      </p:sp>
      <p:sp>
        <p:nvSpPr>
          <p:cNvPr id="14" name="文本占位符 13"/>
          <p:cNvSpPr>
            <a:spLocks noGrp="1"/>
          </p:cNvSpPr>
          <p:nvPr>
            <p:ph type="body" sz="quarter" idx="14" hasCustomPrompt="1"/>
          </p:nvPr>
        </p:nvSpPr>
        <p:spPr>
          <a:xfrm>
            <a:off x="4572000" y="4490846"/>
            <a:ext cx="1037319"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p>
        </p:txBody>
      </p:sp>
      <p:sp>
        <p:nvSpPr>
          <p:cNvPr id="16" name="日期占位符 15"/>
          <p:cNvSpPr>
            <a:spLocks noGrp="1"/>
          </p:cNvSpPr>
          <p:nvPr>
            <p:ph type="dt" sz="half" idx="10"/>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2021/12/16</a:t>
            </a:fld>
            <a:endParaRPr lang="zh-CN" altLang="en-US" strike="noStrike" noProof="1"/>
          </a:p>
        </p:txBody>
      </p:sp>
      <p:sp>
        <p:nvSpPr>
          <p:cNvPr id="17" name="页脚占位符 16"/>
          <p:cNvSpPr>
            <a:spLocks noGrp="1"/>
          </p:cNvSpPr>
          <p:nvPr>
            <p:ph type="ftr" sz="quarter" idx="11"/>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endParaRPr lang="zh-CN" altLang="en-US" strike="noStrike" noProof="1"/>
          </a:p>
        </p:txBody>
      </p:sp>
      <p:sp>
        <p:nvSpPr>
          <p:cNvPr id="18" name="灯片编号占位符 17"/>
          <p:cNvSpPr>
            <a:spLocks noGrp="1"/>
          </p:cNvSpPr>
          <p:nvPr>
            <p:ph type="sldNum" sz="quarter" idx="12"/>
            <p:custDataLst>
              <p:tags r:id="rId3"/>
            </p:custDataLst>
          </p:nvPr>
        </p:nvSpPr>
        <p:spPr>
          <a:xfrm>
            <a:off x="6457950" y="6350000"/>
            <a:ext cx="2025650"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1267" name="图片 5"/>
          <p:cNvPicPr>
            <a:picLocks noChangeAspect="1"/>
          </p:cNvPicPr>
          <p:nvPr>
            <p:custDataLst>
              <p:tags r:id="rId1"/>
            </p:custDataLst>
          </p:nvPr>
        </p:nvPicPr>
        <p:blipFill>
          <a:blip r:embed="rId6"/>
          <a:stretch>
            <a:fillRect/>
          </a:stretch>
        </p:blipFill>
        <p:spPr>
          <a:xfrm>
            <a:off x="0" y="-15875"/>
            <a:ext cx="9144000" cy="2047875"/>
          </a:xfrm>
          <a:prstGeom prst="rect">
            <a:avLst/>
          </a:prstGeom>
          <a:noFill/>
          <a:ln w="9525">
            <a:noFill/>
          </a:ln>
        </p:spPr>
      </p:pic>
      <p:sp>
        <p:nvSpPr>
          <p:cNvPr id="7" name="内容占位符 6"/>
          <p:cNvSpPr>
            <a:spLocks noGrp="1"/>
          </p:cNvSpPr>
          <p:nvPr>
            <p:ph sz="quarter" idx="13"/>
          </p:nvPr>
        </p:nvSpPr>
        <p:spPr>
          <a:xfrm>
            <a:off x="502448" y="952508"/>
            <a:ext cx="8139178"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3" name="日期占位符 2"/>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2291" name="图片 9"/>
          <p:cNvPicPr>
            <a:picLocks noChangeAspect="1"/>
          </p:cNvPicPr>
          <p:nvPr>
            <p:custDataLst>
              <p:tags r:id="rId1"/>
            </p:custDataLst>
          </p:nvPr>
        </p:nvPicPr>
        <p:blipFill>
          <a:blip r:embed="rId8"/>
          <a:stretch>
            <a:fillRect/>
          </a:stretch>
        </p:blipFill>
        <p:spPr>
          <a:xfrm>
            <a:off x="0" y="6176963"/>
            <a:ext cx="9144000" cy="1166812"/>
          </a:xfrm>
          <a:prstGeom prst="rect">
            <a:avLst/>
          </a:prstGeom>
          <a:noFill/>
          <a:ln w="9525">
            <a:noFill/>
          </a:ln>
        </p:spPr>
      </p:pic>
      <p:pic>
        <p:nvPicPr>
          <p:cNvPr id="12292" name="图片 5"/>
          <p:cNvPicPr>
            <a:picLocks noChangeAspect="1"/>
          </p:cNvPicPr>
          <p:nvPr>
            <p:custDataLst>
              <p:tags r:id="rId2"/>
            </p:custDataLst>
          </p:nvPr>
        </p:nvPicPr>
        <p:blipFill>
          <a:blip r:embed="rId9"/>
          <a:stretch>
            <a:fillRect/>
          </a:stretch>
        </p:blipFill>
        <p:spPr>
          <a:xfrm>
            <a:off x="0" y="34925"/>
            <a:ext cx="9144000" cy="2047875"/>
          </a:xfrm>
          <a:prstGeom prst="rect">
            <a:avLst/>
          </a:prstGeom>
          <a:noFill/>
          <a:ln w="9525">
            <a:noFill/>
          </a:ln>
        </p:spPr>
      </p:pic>
      <p:pic>
        <p:nvPicPr>
          <p:cNvPr id="12293" name="图片 8"/>
          <p:cNvPicPr>
            <a:picLocks noChangeAspect="1"/>
          </p:cNvPicPr>
          <p:nvPr>
            <p:custDataLst>
              <p:tags r:id="rId3"/>
            </p:custDataLst>
          </p:nvPr>
        </p:nvPicPr>
        <p:blipFill>
          <a:blip r:embed="rId10"/>
          <a:stretch>
            <a:fillRect/>
          </a:stretch>
        </p:blipFill>
        <p:spPr>
          <a:xfrm>
            <a:off x="0" y="0"/>
            <a:ext cx="9144000" cy="1704975"/>
          </a:xfrm>
          <a:prstGeom prst="rect">
            <a:avLst/>
          </a:prstGeom>
          <a:noFill/>
          <a:ln w="9525">
            <a:noFill/>
          </a:ln>
        </p:spPr>
      </p:pic>
      <p:sp>
        <p:nvSpPr>
          <p:cNvPr id="2" name="标题 1"/>
          <p:cNvSpPr>
            <a:spLocks noGrp="1"/>
          </p:cNvSpPr>
          <p:nvPr>
            <p:ph type="title" hasCustomPrompt="1"/>
          </p:nvPr>
        </p:nvSpPr>
        <p:spPr>
          <a:xfrm>
            <a:off x="2344229" y="2421777"/>
            <a:ext cx="445554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fontAlgn="auto"/>
            <a:r>
              <a:rPr strike="noStrike" noProof="1">
                <a:sym typeface="+mn-ea"/>
              </a:rPr>
              <a:t>编辑标题</a:t>
            </a:r>
          </a:p>
        </p:txBody>
      </p:sp>
      <p:sp>
        <p:nvSpPr>
          <p:cNvPr id="13" name="文本占位符 12"/>
          <p:cNvSpPr>
            <a:spLocks noGrp="1"/>
          </p:cNvSpPr>
          <p:nvPr>
            <p:ph type="body" sz="quarter" idx="13" hasCustomPrompt="1"/>
          </p:nvPr>
        </p:nvSpPr>
        <p:spPr>
          <a:xfrm>
            <a:off x="3474527" y="4417887"/>
            <a:ext cx="976576" cy="485285"/>
          </a:xfrm>
          <a:solidFill>
            <a:schemeClr val="accent1"/>
          </a:solidFill>
        </p:spPr>
        <p:txBody>
          <a:bodyPr/>
          <a:lstStyle>
            <a:lvl1pPr marL="0" indent="0" algn="r">
              <a:buNone/>
              <a:defRPr>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p>
        </p:txBody>
      </p:sp>
      <p:sp>
        <p:nvSpPr>
          <p:cNvPr id="15" name="文本占位符 14"/>
          <p:cNvSpPr>
            <a:spLocks noGrp="1"/>
          </p:cNvSpPr>
          <p:nvPr>
            <p:ph type="body" sz="quarter" idx="14" hasCustomPrompt="1"/>
          </p:nvPr>
        </p:nvSpPr>
        <p:spPr>
          <a:xfrm>
            <a:off x="4692899" y="4417887"/>
            <a:ext cx="976577" cy="485285"/>
          </a:xfrm>
          <a:ln>
            <a:solidFill>
              <a:schemeClr val="accent1"/>
            </a:solidFill>
          </a:ln>
        </p:spPr>
        <p:txBody>
          <a:bodyPr/>
          <a:lstStyle>
            <a:lvl1pPr marL="0" indent="0">
              <a:buNone/>
              <a:defRPr>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3315" name="图片 17"/>
          <p:cNvPicPr>
            <a:picLocks noChangeAspect="1"/>
          </p:cNvPicPr>
          <p:nvPr>
            <p:custDataLst>
              <p:tags r:id="rId1"/>
            </p:custDataLst>
          </p:nvPr>
        </p:nvPicPr>
        <p:blipFill>
          <a:blip r:embed="rId6"/>
          <a:stretch>
            <a:fillRect/>
          </a:stretch>
        </p:blipFill>
        <p:spPr>
          <a:xfrm>
            <a:off x="0" y="6176963"/>
            <a:ext cx="9144000" cy="1316037"/>
          </a:xfrm>
          <a:prstGeom prst="rect">
            <a:avLst/>
          </a:prstGeom>
          <a:noFill/>
          <a:ln w="9525">
            <a:noFill/>
          </a:ln>
        </p:spPr>
      </p:pic>
      <p:sp>
        <p:nvSpPr>
          <p:cNvPr id="2" name="标题 1"/>
          <p:cNvSpPr>
            <a:spLocks noGrp="1"/>
          </p:cNvSpPr>
          <p:nvPr>
            <p:ph type="title"/>
          </p:nvPr>
        </p:nvSpPr>
        <p:spPr/>
        <p:txBody>
          <a:bodyPr>
            <a:noAutofit/>
          </a:bodyPr>
          <a:lstStyle>
            <a:lvl1pPr>
              <a:defRPr sz="18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p>
        </p:txBody>
      </p:sp>
      <p:sp>
        <p:nvSpPr>
          <p:cNvPr id="3" name="日期占位符 2"/>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760FBDFE-C587-4B4C-A407-44438C67B59E}" type="datetimeFigureOut">
              <a:rPr lang="zh-CN" altLang="en-US" strike="noStrike" noProof="1" smtClean="0">
                <a:latin typeface="微软雅黑" panose="020B0503020204020204" charset="-122"/>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49AE70B2-8BF9-45C0-BB95-33D1B9D3A854}" type="slidenum">
              <a:rPr lang="zh-CN" altLang="en-US" strike="noStrike" noProof="1" smtClean="0">
                <a:latin typeface="微软雅黑" panose="020B0503020204020204" charset="-122"/>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1"/>
            </p:custDataLst>
          </p:nvPr>
        </p:nvSpPr>
        <p:spPr>
          <a:xfrm>
            <a:off x="214313" y="273050"/>
            <a:ext cx="8712200"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baseline="0" noProof="1">
              <a:latin typeface="Arial" panose="020B0604020202020204" pitchFamily="34" charset="0"/>
              <a:ea typeface="微软雅黑" panose="020B0503020204020204" charset="-122"/>
              <a:sym typeface="+mn-ea"/>
            </a:endParaRPr>
          </a:p>
        </p:txBody>
      </p:sp>
      <p:pic>
        <p:nvPicPr>
          <p:cNvPr id="14340" name="图片 9" descr="C:\Users\kingsoft\Desktop\图片7副本.png图片7副本"/>
          <p:cNvPicPr>
            <a:picLocks noChangeAspect="1"/>
          </p:cNvPicPr>
          <p:nvPr>
            <p:custDataLst>
              <p:tags r:id="rId2"/>
            </p:custDataLst>
          </p:nvPr>
        </p:nvPicPr>
        <p:blipFill>
          <a:blip r:embed="rId7"/>
          <a:stretch>
            <a:fillRect/>
          </a:stretch>
        </p:blipFill>
        <p:spPr>
          <a:xfrm flipH="1">
            <a:off x="5303838" y="4933950"/>
            <a:ext cx="3622675" cy="1651000"/>
          </a:xfrm>
          <a:prstGeom prst="rect">
            <a:avLst/>
          </a:prstGeom>
          <a:noFill/>
          <a:ln w="9525">
            <a:noFill/>
          </a:ln>
        </p:spPr>
      </p:pic>
      <p:sp>
        <p:nvSpPr>
          <p:cNvPr id="2" name="标题 1"/>
          <p:cNvSpPr>
            <a:spLocks noGrp="1"/>
          </p:cNvSpPr>
          <p:nvPr>
            <p:ph type="title" hasCustomPrompt="1"/>
          </p:nvPr>
        </p:nvSpPr>
        <p:spPr>
          <a:xfrm>
            <a:off x="961200" y="1249200"/>
            <a:ext cx="7219800" cy="723600"/>
          </a:xfrm>
        </p:spPr>
        <p:txBody>
          <a:bodyPr anchor="ct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单击此处编辑标题</a:t>
            </a:r>
          </a:p>
        </p:txBody>
      </p:sp>
      <p:sp>
        <p:nvSpPr>
          <p:cNvPr id="7" name="内容占位符 6"/>
          <p:cNvSpPr>
            <a:spLocks noGrp="1"/>
          </p:cNvSpPr>
          <p:nvPr>
            <p:ph sz="quarter" idx="13"/>
          </p:nvPr>
        </p:nvSpPr>
        <p:spPr>
          <a:xfrm>
            <a:off x="960835" y="2163600"/>
            <a:ext cx="7219950" cy="3445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t>第二级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2021/12/16</a:t>
            </a:fld>
            <a:endParaRPr lang="zh-CN" altLang="en-US" strike="noStrike" noProof="1"/>
          </a:p>
        </p:txBody>
      </p:sp>
      <p:sp>
        <p:nvSpPr>
          <p:cNvPr id="4" name="页脚占位符 3"/>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p:custDataLst>
              <p:tags r:id="rId1"/>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olidFill>
                <a:schemeClr val="accent1"/>
              </a:solidFill>
              <a:sym typeface="+mn-ea"/>
            </a:endParaRPr>
          </a:p>
        </p:txBody>
      </p:sp>
      <p:pic>
        <p:nvPicPr>
          <p:cNvPr id="15364" name="图片 9" descr="C:\Users\kingsoft\Desktop\图片7副本.png图片7副本"/>
          <p:cNvPicPr>
            <a:picLocks noChangeAspect="1"/>
          </p:cNvPicPr>
          <p:nvPr>
            <p:custDataLst>
              <p:tags r:id="rId2"/>
            </p:custDataLst>
          </p:nvPr>
        </p:nvPicPr>
        <p:blipFill>
          <a:blip r:embed="rId7"/>
          <a:stretch>
            <a:fillRect/>
          </a:stretch>
        </p:blipFill>
        <p:spPr>
          <a:xfrm flipH="1">
            <a:off x="6173788" y="5327650"/>
            <a:ext cx="2970212" cy="1530350"/>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anchor="ct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单击编辑标题</a:t>
            </a:r>
          </a:p>
        </p:txBody>
      </p:sp>
      <p:sp>
        <p:nvSpPr>
          <p:cNvPr id="7" name="文本占位符 6"/>
          <p:cNvSpPr>
            <a:spLocks noGrp="1"/>
          </p:cNvSpPr>
          <p:nvPr>
            <p:ph type="body" sz="quarter" idx="13"/>
          </p:nvPr>
        </p:nvSpPr>
        <p:spPr>
          <a:xfrm>
            <a:off x="440100" y="1764000"/>
            <a:ext cx="2967300" cy="4093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内容占位符 8"/>
          <p:cNvSpPr>
            <a:spLocks noGrp="1"/>
          </p:cNvSpPr>
          <p:nvPr>
            <p:ph sz="quarter" idx="14"/>
          </p:nvPr>
        </p:nvSpPr>
        <p:spPr>
          <a:xfrm>
            <a:off x="3825900" y="769938"/>
            <a:ext cx="4860000" cy="5087937"/>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p:custDataLst>
              <p:tags r:id="rId1"/>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pic>
        <p:nvPicPr>
          <p:cNvPr id="16388" name="图片 15" descr="C:\Users\kingsoft\Desktop\图片7副本.png图片7副本"/>
          <p:cNvPicPr>
            <a:picLocks noChangeAspect="1"/>
          </p:cNvPicPr>
          <p:nvPr>
            <p:custDataLst>
              <p:tags r:id="rId2"/>
            </p:custDataLst>
          </p:nvPr>
        </p:nvPicPr>
        <p:blipFill>
          <a:blip r:embed="rId7"/>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459000" y="781200"/>
            <a:ext cx="8232300" cy="626400"/>
          </a:xfrm>
        </p:spPr>
        <p:txBody>
          <a:bodyPr anchor="ct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p>
        </p:txBody>
      </p:sp>
      <p:sp>
        <p:nvSpPr>
          <p:cNvPr id="7" name="文本占位符 6"/>
          <p:cNvSpPr>
            <a:spLocks noGrp="1"/>
          </p:cNvSpPr>
          <p:nvPr>
            <p:ph type="body" sz="quarter" idx="13"/>
          </p:nvPr>
        </p:nvSpPr>
        <p:spPr>
          <a:xfrm>
            <a:off x="459000" y="1659600"/>
            <a:ext cx="8231981"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p>
        </p:txBody>
      </p:sp>
      <p:sp>
        <p:nvSpPr>
          <p:cNvPr id="9" name="内容占位符 8"/>
          <p:cNvSpPr>
            <a:spLocks noGrp="1"/>
          </p:cNvSpPr>
          <p:nvPr>
            <p:ph sz="quarter" idx="14"/>
          </p:nvPr>
        </p:nvSpPr>
        <p:spPr>
          <a:xfrm>
            <a:off x="459581" y="2808000"/>
            <a:ext cx="8224200" cy="34308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7411" name="图片 17"/>
          <p:cNvPicPr>
            <a:picLocks noChangeAspect="1"/>
          </p:cNvPicPr>
          <p:nvPr>
            <p:custDataLst>
              <p:tags r:id="rId1"/>
            </p:custDataLst>
          </p:nvPr>
        </p:nvPicPr>
        <p:blipFill>
          <a:blip r:embed="rId7"/>
          <a:stretch>
            <a:fillRect/>
          </a:stretch>
        </p:blipFill>
        <p:spPr>
          <a:xfrm>
            <a:off x="3175" y="0"/>
            <a:ext cx="9144000" cy="1974850"/>
          </a:xfrm>
          <a:prstGeom prst="rect">
            <a:avLst/>
          </a:prstGeom>
          <a:noFill/>
          <a:ln w="9525">
            <a:noFill/>
          </a:ln>
        </p:spPr>
      </p:pic>
      <p:sp>
        <p:nvSpPr>
          <p:cNvPr id="13" name="矩形 12"/>
          <p:cNvSpPr/>
          <p:nvPr>
            <p:custDataLst>
              <p:tags r:id="rId2"/>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453600" y="669600"/>
            <a:ext cx="8232300" cy="565200"/>
          </a:xfrm>
        </p:spPr>
        <p:txBody>
          <a:bodyPr anchor="ct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p>
        </p:txBody>
      </p:sp>
      <p:sp>
        <p:nvSpPr>
          <p:cNvPr id="7" name="内容占位符 6"/>
          <p:cNvSpPr>
            <a:spLocks noGrp="1"/>
          </p:cNvSpPr>
          <p:nvPr>
            <p:ph sz="quarter" idx="13"/>
          </p:nvPr>
        </p:nvSpPr>
        <p:spPr>
          <a:xfrm>
            <a:off x="453628" y="1681200"/>
            <a:ext cx="8243100" cy="3211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文本占位符 8"/>
          <p:cNvSpPr>
            <a:spLocks noGrp="1"/>
          </p:cNvSpPr>
          <p:nvPr>
            <p:ph type="body" sz="quarter" idx="14"/>
          </p:nvPr>
        </p:nvSpPr>
        <p:spPr>
          <a:xfrm>
            <a:off x="445500" y="5180400"/>
            <a:ext cx="82512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p>
        </p:txBody>
      </p:sp>
      <p:sp>
        <p:nvSpPr>
          <p:cNvPr id="3" name="日期占位符 2"/>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8435" name="图片 17"/>
          <p:cNvPicPr>
            <a:picLocks noChangeAspect="1"/>
          </p:cNvPicPr>
          <p:nvPr>
            <p:custDataLst>
              <p:tags r:id="rId1"/>
            </p:custDataLst>
          </p:nvPr>
        </p:nvPicPr>
        <p:blipFill>
          <a:blip r:embed="rId7"/>
          <a:stretch>
            <a:fillRect/>
          </a:stretch>
        </p:blipFill>
        <p:spPr>
          <a:xfrm>
            <a:off x="0" y="6242050"/>
            <a:ext cx="9144000" cy="1231900"/>
          </a:xfrm>
          <a:prstGeom prst="rect">
            <a:avLst/>
          </a:prstGeom>
          <a:noFill/>
          <a:ln w="9525">
            <a:noFill/>
          </a:ln>
        </p:spPr>
      </p:pic>
      <p:sp>
        <p:nvSpPr>
          <p:cNvPr id="15" name="矩形 14"/>
          <p:cNvSpPr/>
          <p:nvPr>
            <p:custDataLst>
              <p:tags r:id="rId2"/>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buClrTx/>
              <a:buSzTx/>
              <a:buFontTx/>
            </a:pPr>
            <a:endParaRPr lang="en-US" altLang="zh-CN" sz="100" strike="noStrike" noProof="1">
              <a:latin typeface="Viner Hand ITC" panose="03070502030502020203" charset="0"/>
              <a:cs typeface="Viner Hand ITC" panose="03070502030502020203" charset="0"/>
              <a:sym typeface="+mn-ea"/>
            </a:endParaRPr>
          </a:p>
        </p:txBody>
      </p:sp>
      <p:sp>
        <p:nvSpPr>
          <p:cNvPr id="2" name="标题 1"/>
          <p:cNvSpPr>
            <a:spLocks noGrp="1"/>
          </p:cNvSpPr>
          <p:nvPr>
            <p:ph type="title"/>
          </p:nvPr>
        </p:nvSpPr>
        <p:spPr>
          <a:xfrm>
            <a:off x="434700" y="237600"/>
            <a:ext cx="8278200" cy="441964"/>
          </a:xfrm>
        </p:spPr>
        <p:txBody>
          <a:bodyPr>
            <a:normAutofit/>
          </a:bodyPr>
          <a:lstStyle>
            <a:lvl1pPr>
              <a:defRPr sz="21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p>
        </p:txBody>
      </p:sp>
      <p:sp>
        <p:nvSpPr>
          <p:cNvPr id="7" name="内容占位符 6"/>
          <p:cNvSpPr>
            <a:spLocks noGrp="1"/>
          </p:cNvSpPr>
          <p:nvPr>
            <p:ph sz="quarter" idx="13"/>
          </p:nvPr>
        </p:nvSpPr>
        <p:spPr>
          <a:xfrm>
            <a:off x="434700" y="1663200"/>
            <a:ext cx="40068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内容占位符 8"/>
          <p:cNvSpPr>
            <a:spLocks noGrp="1"/>
          </p:cNvSpPr>
          <p:nvPr>
            <p:ph sz="quarter" idx="14"/>
          </p:nvPr>
        </p:nvSpPr>
        <p:spPr>
          <a:xfrm>
            <a:off x="4681800" y="1663200"/>
            <a:ext cx="40257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11" name="文本占位符 10"/>
          <p:cNvSpPr>
            <a:spLocks noGrp="1"/>
          </p:cNvSpPr>
          <p:nvPr>
            <p:ph type="body" sz="quarter" idx="15"/>
          </p:nvPr>
        </p:nvSpPr>
        <p:spPr>
          <a:xfrm>
            <a:off x="429300" y="4816800"/>
            <a:ext cx="40068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a:t>单击此处编辑母版文本样式</a:t>
            </a:r>
            <a:endParaRPr lang="zh-CN" altLang="en-US" strike="noStrike" noProof="1"/>
          </a:p>
        </p:txBody>
      </p:sp>
      <p:sp>
        <p:nvSpPr>
          <p:cNvPr id="13" name="文本占位符 12"/>
          <p:cNvSpPr>
            <a:spLocks noGrp="1"/>
          </p:cNvSpPr>
          <p:nvPr>
            <p:ph type="body" sz="quarter" idx="16"/>
          </p:nvPr>
        </p:nvSpPr>
        <p:spPr>
          <a:xfrm>
            <a:off x="4689900" y="4813200"/>
            <a:ext cx="40257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a:t>单击此处编辑母版文本样式</a:t>
            </a:r>
            <a:endParaRPr lang="zh-CN" altLang="en-US" strike="noStrike" noProof="1"/>
          </a:p>
        </p:txBody>
      </p:sp>
      <p:sp>
        <p:nvSpPr>
          <p:cNvPr id="3" name="日期占位符 2"/>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2" name="矩形 11"/>
          <p:cNvSpPr/>
          <p:nvPr>
            <p:custDataLst>
              <p:tags r:id="rId1"/>
            </p:custDataLst>
          </p:nvPr>
        </p:nvSpPr>
        <p:spPr>
          <a:xfrm>
            <a:off x="0" y="958850"/>
            <a:ext cx="9144000" cy="49403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pic>
        <p:nvPicPr>
          <p:cNvPr id="19460" name="图片 8" descr="C:\Users\kingsoft\Desktop\图片7副本.png图片7副本"/>
          <p:cNvPicPr>
            <a:picLocks noChangeAspect="1"/>
          </p:cNvPicPr>
          <p:nvPr>
            <p:custDataLst>
              <p:tags r:id="rId2"/>
            </p:custDataLst>
          </p:nvPr>
        </p:nvPicPr>
        <p:blipFill>
          <a:blip r:embed="rId8"/>
          <a:stretch>
            <a:fillRect/>
          </a:stretch>
        </p:blipFill>
        <p:spPr>
          <a:xfrm flipH="1">
            <a:off x="6321425" y="4916488"/>
            <a:ext cx="2822575" cy="982662"/>
          </a:xfrm>
          <a:prstGeom prst="rect">
            <a:avLst/>
          </a:prstGeom>
          <a:noFill/>
          <a:ln w="9525">
            <a:noFill/>
          </a:ln>
        </p:spPr>
      </p:pic>
      <p:pic>
        <p:nvPicPr>
          <p:cNvPr id="19461" name="图片 9" descr="C:\Users\kingsoft\Desktop\图片7副本.png图片7副本"/>
          <p:cNvPicPr>
            <a:picLocks noChangeAspect="1"/>
          </p:cNvPicPr>
          <p:nvPr>
            <p:custDataLst>
              <p:tags r:id="rId3"/>
            </p:custDataLst>
          </p:nvPr>
        </p:nvPicPr>
        <p:blipFill>
          <a:blip r:embed="rId9"/>
          <a:stretch>
            <a:fillRect/>
          </a:stretch>
        </p:blipFill>
        <p:spPr>
          <a:xfrm rot="-10800000" flipH="1">
            <a:off x="0" y="0"/>
            <a:ext cx="3535363" cy="1230313"/>
          </a:xfrm>
          <a:prstGeom prst="rect">
            <a:avLst/>
          </a:prstGeom>
          <a:noFill/>
          <a:ln w="9525">
            <a:noFill/>
          </a:ln>
        </p:spPr>
      </p:pic>
      <p:sp>
        <p:nvSpPr>
          <p:cNvPr id="2" name="标题 1"/>
          <p:cNvSpPr>
            <a:spLocks noGrp="1"/>
          </p:cNvSpPr>
          <p:nvPr>
            <p:ph type="title" hasCustomPrompt="1"/>
          </p:nvPr>
        </p:nvSpPr>
        <p:spPr>
          <a:xfrm>
            <a:off x="1142100" y="1339200"/>
            <a:ext cx="6858000" cy="23868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单击此处编辑标题</a:t>
            </a:r>
          </a:p>
        </p:txBody>
      </p:sp>
      <p:sp>
        <p:nvSpPr>
          <p:cNvPr id="7" name="文本占位符 6"/>
          <p:cNvSpPr>
            <a:spLocks noGrp="1"/>
          </p:cNvSpPr>
          <p:nvPr>
            <p:ph type="body" sz="quarter" idx="13"/>
          </p:nvPr>
        </p:nvSpPr>
        <p:spPr>
          <a:xfrm>
            <a:off x="1141810" y="3862800"/>
            <a:ext cx="6858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075" name="图片 6"/>
          <p:cNvPicPr>
            <a:picLocks noChangeAspect="1"/>
          </p:cNvPicPr>
          <p:nvPr>
            <p:custDataLst>
              <p:tags r:id="rId1"/>
            </p:custDataLst>
          </p:nvPr>
        </p:nvPicPr>
        <p:blipFill>
          <a:blip r:embed="rId6"/>
          <a:stretch>
            <a:fillRect/>
          </a:stretch>
        </p:blipFill>
        <p:spPr>
          <a:xfrm>
            <a:off x="0" y="6176963"/>
            <a:ext cx="9144000" cy="1325562"/>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idx="1"/>
          </p:nvPr>
        </p:nvSpPr>
        <p:spPr>
          <a:xfrm>
            <a:off x="502412" y="952508"/>
            <a:ext cx="8139178"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日期占位符 3"/>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5" name="页脚占位符 4"/>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099" name="图片 6"/>
          <p:cNvPicPr>
            <a:picLocks noChangeAspect="1"/>
          </p:cNvPicPr>
          <p:nvPr>
            <p:custDataLst>
              <p:tags r:id="rId1"/>
            </p:custDataLst>
          </p:nvPr>
        </p:nvPicPr>
        <p:blipFill>
          <a:blip r:embed="rId6"/>
          <a:stretch>
            <a:fillRect/>
          </a:stretch>
        </p:blipFill>
        <p:spPr>
          <a:xfrm>
            <a:off x="0" y="34925"/>
            <a:ext cx="9144000" cy="2047875"/>
          </a:xfrm>
          <a:prstGeom prst="rect">
            <a:avLst/>
          </a:prstGeom>
          <a:noFill/>
          <a:ln w="9525">
            <a:noFill/>
          </a:ln>
        </p:spPr>
      </p:pic>
      <p:sp>
        <p:nvSpPr>
          <p:cNvPr id="2" name="标题 1"/>
          <p:cNvSpPr>
            <a:spLocks noGrp="1"/>
          </p:cNvSpPr>
          <p:nvPr>
            <p:ph type="title" hasCustomPrompt="1"/>
          </p:nvPr>
        </p:nvSpPr>
        <p:spPr>
          <a:xfrm>
            <a:off x="3938615" y="2681555"/>
            <a:ext cx="2682787" cy="716508"/>
          </a:xfrm>
        </p:spPr>
        <p:txBody>
          <a:bodyPr lIns="90000" tIns="46800" rIns="90000" bIns="0" anchor="ctr" anchorCtr="0">
            <a:normAutofit/>
          </a:bodyPr>
          <a:lstStyle>
            <a:lvl1pPr algn="dist">
              <a:defRPr sz="33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pPr fontAlgn="auto"/>
            <a:r>
              <a:rPr lang="zh-CN" altLang="en-US" strike="noStrike" noProof="1"/>
              <a:t>编辑标题</a:t>
            </a:r>
          </a:p>
        </p:txBody>
      </p:sp>
      <p:sp>
        <p:nvSpPr>
          <p:cNvPr id="3" name="文本占位符 2"/>
          <p:cNvSpPr>
            <a:spLocks noGrp="1"/>
          </p:cNvSpPr>
          <p:nvPr>
            <p:ph type="body" idx="1" hasCustomPrompt="1"/>
          </p:nvPr>
        </p:nvSpPr>
        <p:spPr>
          <a:xfrm>
            <a:off x="3938615" y="3459937"/>
            <a:ext cx="2682788" cy="544296"/>
          </a:xfrm>
        </p:spPr>
        <p:txBody>
          <a:bodyPr lIns="90000" tIns="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单击此处编辑文本</a:t>
            </a:r>
          </a:p>
        </p:txBody>
      </p:sp>
      <p:sp>
        <p:nvSpPr>
          <p:cNvPr id="4" name="日期占位符 3"/>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5" name="页脚占位符 4"/>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5123" name="图片 9" descr="C:\Users\kingsoft\Desktop\图片7副本.png图片7副本"/>
          <p:cNvPicPr>
            <a:picLocks noChangeAspect="1"/>
          </p:cNvPicPr>
          <p:nvPr>
            <p:custDataLst>
              <p:tags r:id="rId1"/>
            </p:custDataLst>
          </p:nvPr>
        </p:nvPicPr>
        <p:blipFill>
          <a:blip r:embed="rId7"/>
          <a:stretch>
            <a:fillRect/>
          </a:stretch>
        </p:blipFill>
        <p:spPr>
          <a:xfrm>
            <a:off x="-12700" y="5972175"/>
            <a:ext cx="2609850" cy="908050"/>
          </a:xfrm>
          <a:prstGeom prst="rect">
            <a:avLst/>
          </a:prstGeom>
          <a:noFill/>
          <a:ln w="9525">
            <a:noFill/>
          </a:ln>
        </p:spPr>
      </p:pic>
      <p:pic>
        <p:nvPicPr>
          <p:cNvPr id="5124" name="图片 10" descr="C:\Users\kingsoft\Desktop\图片7副本.png图片7副本"/>
          <p:cNvPicPr>
            <a:picLocks noChangeAspect="1"/>
          </p:cNvPicPr>
          <p:nvPr>
            <p:custDataLst>
              <p:tags r:id="rId2"/>
            </p:custDataLst>
          </p:nvPr>
        </p:nvPicPr>
        <p:blipFill>
          <a:blip r:embed="rId8"/>
          <a:stretch>
            <a:fillRect/>
          </a:stretch>
        </p:blipFill>
        <p:spPr>
          <a:xfrm flipH="1">
            <a:off x="6537325" y="5905500"/>
            <a:ext cx="2611438" cy="974725"/>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502448"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4679158" y="952508"/>
            <a:ext cx="3962432" cy="5388907"/>
          </a:xfrm>
        </p:spPr>
        <p:txBody>
          <a:bodyPr lIns="90000" tIns="46800" rIns="90000" bIns="4680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2021/12/16</a:t>
            </a:fld>
            <a:endParaRPr lang="zh-CN" altLang="en-US" strike="noStrike" noProof="1"/>
          </a:p>
        </p:txBody>
      </p:sp>
      <p:sp>
        <p:nvSpPr>
          <p:cNvPr id="6" name="页脚占位符 5"/>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6147" name="图片 9" descr="C:\Users\kingsoft\Desktop\图片7副本.png图片7副本"/>
          <p:cNvPicPr>
            <a:picLocks noChangeAspect="1"/>
          </p:cNvPicPr>
          <p:nvPr>
            <p:custDataLst>
              <p:tags r:id="rId1"/>
            </p:custDataLst>
          </p:nvPr>
        </p:nvPicPr>
        <p:blipFill>
          <a:blip r:embed="rId7"/>
          <a:stretch>
            <a:fillRect/>
          </a:stretch>
        </p:blipFill>
        <p:spPr>
          <a:xfrm flipH="1">
            <a:off x="6537325" y="5905500"/>
            <a:ext cx="2611438" cy="974725"/>
          </a:xfrm>
          <a:prstGeom prst="rect">
            <a:avLst/>
          </a:prstGeom>
          <a:noFill/>
          <a:ln w="9525">
            <a:noFill/>
          </a:ln>
        </p:spPr>
      </p:pic>
      <p:pic>
        <p:nvPicPr>
          <p:cNvPr id="6148" name="图片 10" descr="C:\Users\kingsoft\Desktop\图片7副本.png图片7副本"/>
          <p:cNvPicPr>
            <a:picLocks noChangeAspect="1"/>
          </p:cNvPicPr>
          <p:nvPr>
            <p:custDataLst>
              <p:tags r:id="rId2"/>
            </p:custDataLst>
          </p:nvPr>
        </p:nvPicPr>
        <p:blipFill>
          <a:blip r:embed="rId8"/>
          <a:stretch>
            <a:fillRect/>
          </a:stretch>
        </p:blipFill>
        <p:spPr>
          <a:xfrm>
            <a:off x="-12700" y="5972175"/>
            <a:ext cx="2609850" cy="908050"/>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hasCustomPrompt="1"/>
          </p:nvPr>
        </p:nvSpPr>
        <p:spPr>
          <a:xfrm>
            <a:off x="502448" y="952508"/>
            <a:ext cx="3962432" cy="381003"/>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502444" y="1406525"/>
            <a:ext cx="3962400"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hasCustomPrompt="1"/>
          </p:nvPr>
        </p:nvSpPr>
        <p:spPr>
          <a:xfrm>
            <a:off x="4676813" y="952508"/>
            <a:ext cx="396243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p>
        </p:txBody>
      </p:sp>
      <p:sp>
        <p:nvSpPr>
          <p:cNvPr id="6" name="内容占位符 5"/>
          <p:cNvSpPr>
            <a:spLocks noGrp="1"/>
          </p:cNvSpPr>
          <p:nvPr>
            <p:ph sz="quarter" idx="4"/>
          </p:nvPr>
        </p:nvSpPr>
        <p:spPr>
          <a:xfrm>
            <a:off x="4676813" y="1406525"/>
            <a:ext cx="3962432"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7" name="日期占位符 6"/>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8" name="页脚占位符 7"/>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7171" name="组合 7"/>
          <p:cNvGrpSpPr/>
          <p:nvPr/>
        </p:nvGrpSpPr>
        <p:grpSpPr>
          <a:xfrm>
            <a:off x="0" y="-15875"/>
            <a:ext cx="2736850" cy="6858000"/>
            <a:chOff x="0" y="-15482"/>
            <a:chExt cx="3649343" cy="6857999"/>
          </a:xfrm>
        </p:grpSpPr>
        <p:pic>
          <p:nvPicPr>
            <p:cNvPr id="7172" name="图片 8"/>
            <p:cNvPicPr>
              <a:picLocks noChangeAspect="1"/>
            </p:cNvPicPr>
            <p:nvPr userDrawn="1">
              <p:custDataLst>
                <p:tags r:id="rId7"/>
              </p:custDataLst>
            </p:nvPr>
          </p:nvPicPr>
          <p:blipFill>
            <a:blip r:embed="rId10"/>
            <a:stretch>
              <a:fillRect/>
            </a:stretch>
          </p:blipFill>
          <p:spPr>
            <a:xfrm rot="-5400000">
              <a:off x="-1596587" y="1596587"/>
              <a:ext cx="6842517" cy="3649343"/>
            </a:xfrm>
            <a:prstGeom prst="rect">
              <a:avLst/>
            </a:prstGeom>
            <a:noFill/>
            <a:ln w="9525">
              <a:noFill/>
            </a:ln>
          </p:spPr>
        </p:pic>
        <p:pic>
          <p:nvPicPr>
            <p:cNvPr id="7173" name="图片 9"/>
            <p:cNvPicPr>
              <a:picLocks noChangeAspect="1"/>
            </p:cNvPicPr>
            <p:nvPr userDrawn="1">
              <p:custDataLst>
                <p:tags r:id="rId8"/>
              </p:custDataLst>
            </p:nvPr>
          </p:nvPicPr>
          <p:blipFill>
            <a:blip r:embed="rId11"/>
            <a:stretch>
              <a:fillRect/>
            </a:stretch>
          </p:blipFill>
          <p:spPr>
            <a:xfrm rot="5400000">
              <a:off x="-2338959" y="2323477"/>
              <a:ext cx="6857999" cy="2180082"/>
            </a:xfrm>
            <a:prstGeom prst="rect">
              <a:avLst/>
            </a:prstGeom>
            <a:noFill/>
            <a:ln w="9525">
              <a:noFill/>
            </a:ln>
          </p:spPr>
        </p:pic>
      </p:grpSp>
      <p:grpSp>
        <p:nvGrpSpPr>
          <p:cNvPr id="7174" name="组合 10"/>
          <p:cNvGrpSpPr/>
          <p:nvPr/>
        </p:nvGrpSpPr>
        <p:grpSpPr>
          <a:xfrm rot="10800000">
            <a:off x="6407150" y="15875"/>
            <a:ext cx="2736850" cy="6858000"/>
            <a:chOff x="0" y="-15482"/>
            <a:chExt cx="3649343" cy="6857999"/>
          </a:xfrm>
        </p:grpSpPr>
        <p:pic>
          <p:nvPicPr>
            <p:cNvPr id="7175" name="图片 11"/>
            <p:cNvPicPr>
              <a:picLocks noChangeAspect="1"/>
            </p:cNvPicPr>
            <p:nvPr userDrawn="1">
              <p:custDataLst>
                <p:tags r:id="rId5"/>
              </p:custDataLst>
            </p:nvPr>
          </p:nvPicPr>
          <p:blipFill>
            <a:blip r:embed="rId10"/>
            <a:stretch>
              <a:fillRect/>
            </a:stretch>
          </p:blipFill>
          <p:spPr>
            <a:xfrm rot="-5400000">
              <a:off x="-1596587" y="1596587"/>
              <a:ext cx="6842517" cy="3649343"/>
            </a:xfrm>
            <a:prstGeom prst="rect">
              <a:avLst/>
            </a:prstGeom>
            <a:noFill/>
            <a:ln w="9525">
              <a:noFill/>
            </a:ln>
          </p:spPr>
        </p:pic>
        <p:pic>
          <p:nvPicPr>
            <p:cNvPr id="7176" name="图片 12"/>
            <p:cNvPicPr>
              <a:picLocks noChangeAspect="1"/>
            </p:cNvPicPr>
            <p:nvPr userDrawn="1">
              <p:custDataLst>
                <p:tags r:id="rId6"/>
              </p:custDataLst>
            </p:nvPr>
          </p:nvPicPr>
          <p:blipFill>
            <a:blip r:embed="rId11"/>
            <a:stretch>
              <a:fillRect/>
            </a:stretch>
          </p:blipFill>
          <p:spPr>
            <a:xfrm rot="5400000">
              <a:off x="-2338959" y="2323477"/>
              <a:ext cx="6857999" cy="2180082"/>
            </a:xfrm>
            <a:prstGeom prst="rect">
              <a:avLst/>
            </a:prstGeom>
            <a:noFill/>
            <a:ln w="9525">
              <a:noFill/>
            </a:ln>
          </p:spPr>
        </p:pic>
      </p:grpSp>
      <p:sp>
        <p:nvSpPr>
          <p:cNvPr id="14" name="矩形: 圆角 13"/>
          <p:cNvSpPr/>
          <p:nvPr>
            <p:custDataLst>
              <p:tags r:id="rId1"/>
            </p:custDataLst>
          </p:nvPr>
        </p:nvSpPr>
        <p:spPr>
          <a:xfrm>
            <a:off x="4229100" y="1484313"/>
            <a:ext cx="6858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4" name="页脚占位符 3"/>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3" name="页脚占位符 2"/>
          <p:cNvSpPr>
            <a:spLocks noGrp="1"/>
          </p:cNvSpPr>
          <p:nvPr>
            <p:ph type="ftr" sz="quarter" idx="11"/>
            <p:custDataLst>
              <p:tags r:id="rId2"/>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3"/>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219" name="图片 8" descr="C:\Users\kingsoft\Desktop\图片7副本.png图片7副本"/>
          <p:cNvPicPr>
            <a:picLocks noChangeAspect="1"/>
          </p:cNvPicPr>
          <p:nvPr>
            <p:custDataLst>
              <p:tags r:id="rId1"/>
            </p:custDataLst>
          </p:nvPr>
        </p:nvPicPr>
        <p:blipFill>
          <a:blip r:embed="rId6"/>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502448"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p>
        </p:txBody>
      </p:sp>
      <p:sp>
        <p:nvSpPr>
          <p:cNvPr id="3" name="图片占位符 2"/>
          <p:cNvSpPr>
            <a:spLocks noGrp="1"/>
          </p:cNvSpPr>
          <p:nvPr>
            <p:ph type="pic" idx="1"/>
          </p:nvPr>
        </p:nvSpPr>
        <p:spPr>
          <a:xfrm>
            <a:off x="502448" y="952508"/>
            <a:ext cx="396243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4679194"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p>
        </p:txBody>
      </p:sp>
      <p:sp>
        <p:nvSpPr>
          <p:cNvPr id="5" name="日期占位符 4"/>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6" name="页脚占位符 5"/>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0243" name="图片 6"/>
          <p:cNvPicPr>
            <a:picLocks noChangeAspect="1"/>
          </p:cNvPicPr>
          <p:nvPr>
            <p:custDataLst>
              <p:tags r:id="rId1"/>
            </p:custDataLst>
          </p:nvPr>
        </p:nvPicPr>
        <p:blipFill>
          <a:blip r:embed="rId7"/>
          <a:stretch>
            <a:fillRect/>
          </a:stretch>
        </p:blipFill>
        <p:spPr>
          <a:xfrm rot="5400000">
            <a:off x="-2533650" y="2809875"/>
            <a:ext cx="5143500" cy="1238250"/>
          </a:xfrm>
          <a:prstGeom prst="rect">
            <a:avLst/>
          </a:prstGeom>
          <a:noFill/>
          <a:ln w="9525">
            <a:noFill/>
          </a:ln>
        </p:spPr>
      </p:pic>
      <p:pic>
        <p:nvPicPr>
          <p:cNvPr id="10244" name="图片 8" descr="C:\Users\kingsoft\Desktop\图片7副本.png图片7副本"/>
          <p:cNvPicPr>
            <a:picLocks noChangeAspect="1"/>
          </p:cNvPicPr>
          <p:nvPr>
            <p:custDataLst>
              <p:tags r:id="rId2"/>
            </p:custDataLst>
          </p:nvPr>
        </p:nvPicPr>
        <p:blipFill>
          <a:blip r:embed="rId8"/>
          <a:stretch>
            <a:fillRect/>
          </a:stretch>
        </p:blipFill>
        <p:spPr>
          <a:xfrm flipH="1">
            <a:off x="6173788" y="5327650"/>
            <a:ext cx="2970212" cy="1530350"/>
          </a:xfrm>
          <a:prstGeom prst="rect">
            <a:avLst/>
          </a:prstGeom>
          <a:noFill/>
          <a:ln w="9525">
            <a:noFill/>
          </a:ln>
        </p:spPr>
      </p:pic>
      <p:sp>
        <p:nvSpPr>
          <p:cNvPr id="2" name="竖排标题 1"/>
          <p:cNvSpPr>
            <a:spLocks noGrp="1"/>
          </p:cNvSpPr>
          <p:nvPr>
            <p:ph type="title" orient="ver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502444" y="952500"/>
            <a:ext cx="7371076"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5" name="页脚占位符 4"/>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tags" Target="../tags/tag6.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30"/>
            </p:custDataLst>
          </p:nvPr>
        </p:nvSpPr>
        <p:spPr>
          <a:xfrm>
            <a:off x="501650" y="442913"/>
            <a:ext cx="8140700" cy="442912"/>
          </a:xfrm>
          <a:prstGeom prst="rect">
            <a:avLst/>
          </a:prstGeom>
          <a:noFill/>
          <a:ln w="9525">
            <a:noFill/>
          </a:ln>
        </p:spPr>
        <p:txBody>
          <a:bodyPr vert="horz" lIns="90000" tIns="46800" rIns="90000" bIns="46800" anchor="t"/>
          <a:lstStyle/>
          <a:p>
            <a:pPr lvl="0"/>
            <a:r>
              <a:rPr lang="zh-CN" altLang="en-US" dirty="0"/>
              <a:t>单击此处编辑母版标题样式</a:t>
            </a:r>
          </a:p>
        </p:txBody>
      </p:sp>
      <p:sp>
        <p:nvSpPr>
          <p:cNvPr id="1027" name="文本占位符 2"/>
          <p:cNvSpPr>
            <a:spLocks noGrp="1"/>
          </p:cNvSpPr>
          <p:nvPr>
            <p:ph type="body"/>
            <p:custDataLst>
              <p:tags r:id="rId31"/>
            </p:custDataLst>
          </p:nvPr>
        </p:nvSpPr>
        <p:spPr>
          <a:xfrm>
            <a:off x="501650" y="952500"/>
            <a:ext cx="8140700" cy="5389563"/>
          </a:xfrm>
          <a:prstGeom prst="rect">
            <a:avLst/>
          </a:prstGeom>
          <a:noFill/>
          <a:ln w="9525">
            <a:noFill/>
          </a:ln>
        </p:spPr>
        <p:txBody>
          <a:bodyPr vert="horz" lIns="90000" tIns="46800" rIns="90000" bIns="46800" anchor="t"/>
          <a:lstStyle/>
          <a:p>
            <a:pPr lvl="0"/>
            <a:r>
              <a:rPr lang="zh-CN" altLang="en-US" dirty="0"/>
              <a:t>单击此处编辑母版文本样式</a:t>
            </a:r>
          </a:p>
          <a:p>
            <a:pPr lvl="1" indent="-171450"/>
            <a:r>
              <a:rPr lang="zh-CN" altLang="en-US" dirty="0"/>
              <a:t>第二级</a:t>
            </a:r>
          </a:p>
          <a:p>
            <a:pPr lvl="2" indent="-171450"/>
            <a:r>
              <a:rPr lang="zh-CN" altLang="en-US" dirty="0"/>
              <a:t>第三级</a:t>
            </a:r>
          </a:p>
          <a:p>
            <a:pPr lvl="3" indent="-171450"/>
            <a:r>
              <a:rPr lang="zh-CN" altLang="en-US" dirty="0"/>
              <a:t>第四级</a:t>
            </a:r>
          </a:p>
          <a:p>
            <a:pPr lvl="4" indent="-171450"/>
            <a:r>
              <a:rPr lang="zh-CN" altLang="en-US" dirty="0"/>
              <a:t>第五级</a:t>
            </a:r>
          </a:p>
        </p:txBody>
      </p:sp>
      <p:sp>
        <p:nvSpPr>
          <p:cNvPr id="4" name="日期占位符 3"/>
          <p:cNvSpPr>
            <a:spLocks noGrp="1"/>
          </p:cNvSpPr>
          <p:nvPr>
            <p:ph type="dt" sz="half" idx="2"/>
            <p:custDataLst>
              <p:tags r:id="rId32"/>
            </p:custDataLst>
          </p:nvPr>
        </p:nvSpPr>
        <p:spPr>
          <a:xfrm>
            <a:off x="660400" y="6350000"/>
            <a:ext cx="2024063"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t>2021/12/16</a:t>
            </a:fld>
            <a:endParaRPr lang="zh-CN" altLang="en-US" strike="noStrike" noProof="1"/>
          </a:p>
        </p:txBody>
      </p:sp>
      <p:sp>
        <p:nvSpPr>
          <p:cNvPr id="5" name="页脚占位符 4"/>
          <p:cNvSpPr>
            <a:spLocks noGrp="1"/>
          </p:cNvSpPr>
          <p:nvPr>
            <p:ph type="ftr" sz="quarter" idx="3"/>
            <p:custDataLst>
              <p:tags r:id="rId33"/>
            </p:custDataLst>
          </p:nvPr>
        </p:nvSpPr>
        <p:spPr>
          <a:xfrm>
            <a:off x="3087688" y="6350000"/>
            <a:ext cx="2968625"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34"/>
            </p:custDataLst>
          </p:nvPr>
        </p:nvSpPr>
        <p:spPr>
          <a:xfrm>
            <a:off x="6457950" y="6350000"/>
            <a:ext cx="2025650"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t>‹#›</a:t>
            </a:fld>
            <a:endParaRPr lang="zh-CN" altLang="en-US" strike="noStrike" noProof="1"/>
          </a:p>
        </p:txBody>
      </p:sp>
      <p:sp>
        <p:nvSpPr>
          <p:cNvPr id="7" name="KSO_TEMPLATE" hidden="1"/>
          <p:cNvSpPr/>
          <p:nvPr>
            <p:custDataLst>
              <p:tags r:id="rId3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7.xml"/><Relationship Id="rId5" Type="http://schemas.openxmlformats.org/officeDocument/2006/relationships/image" Target="../media/image2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8.xml"/><Relationship Id="rId5" Type="http://schemas.openxmlformats.org/officeDocument/2006/relationships/image" Target="../media/image2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9.xml"/><Relationship Id="rId5"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0.xml"/><Relationship Id="rId5" Type="http://schemas.openxmlformats.org/officeDocument/2006/relationships/image" Target="../media/image2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1.xml"/><Relationship Id="rId5" Type="http://schemas.openxmlformats.org/officeDocument/2006/relationships/image" Target="../media/image28.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2.xml"/><Relationship Id="rId5" Type="http://schemas.openxmlformats.org/officeDocument/2006/relationships/image" Target="../media/image2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3.xml"/><Relationship Id="rId5" Type="http://schemas.openxmlformats.org/officeDocument/2006/relationships/image" Target="../media/image3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16.xml"/><Relationship Id="rId5" Type="http://schemas.openxmlformats.org/officeDocument/2006/relationships/image" Target="../media/image3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9.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17.xml"/><Relationship Id="rId5" Type="http://schemas.openxmlformats.org/officeDocument/2006/relationships/image" Target="../media/image18.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8.xml"/><Relationship Id="rId5" Type="http://schemas.openxmlformats.org/officeDocument/2006/relationships/image" Target="../media/image18.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20.xml"/><Relationship Id="rId5" Type="http://schemas.openxmlformats.org/officeDocument/2006/relationships/image" Target="../media/image34.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1.xml"/><Relationship Id="rId5" Type="http://schemas.openxmlformats.org/officeDocument/2006/relationships/image" Target="../media/image1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22.xml"/><Relationship Id="rId5" Type="http://schemas.openxmlformats.org/officeDocument/2006/relationships/image" Target="../media/image18.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23.xml"/><Relationship Id="rId5" Type="http://schemas.openxmlformats.org/officeDocument/2006/relationships/image" Target="../media/image1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4.xml"/><Relationship Id="rId5" Type="http://schemas.openxmlformats.org/officeDocument/2006/relationships/image" Target="../media/image18.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25.xml"/><Relationship Id="rId5" Type="http://schemas.openxmlformats.org/officeDocument/2006/relationships/image" Target="../media/image18.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26.xml"/><Relationship Id="rId5" Type="http://schemas.openxmlformats.org/officeDocument/2006/relationships/image" Target="../media/image40.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00.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27.xml"/><Relationship Id="rId5" Type="http://schemas.openxmlformats.org/officeDocument/2006/relationships/image" Target="../media/image4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28.xml"/><Relationship Id="rId5" Type="http://schemas.openxmlformats.org/officeDocument/2006/relationships/image" Target="../media/image18.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29.xml"/><Relationship Id="rId5" Type="http://schemas.openxmlformats.org/officeDocument/2006/relationships/image" Target="../media/image43.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30.xml"/><Relationship Id="rId5" Type="http://schemas.openxmlformats.org/officeDocument/2006/relationships/image" Target="../media/image18.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31.xml"/><Relationship Id="rId5" Type="http://schemas.openxmlformats.org/officeDocument/2006/relationships/image" Target="../media/image45.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32.xml"/><Relationship Id="rId5" Type="http://schemas.openxmlformats.org/officeDocument/2006/relationships/image" Target="../media/image46.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33.xml"/><Relationship Id="rId5" Type="http://schemas.openxmlformats.org/officeDocument/2006/relationships/image" Target="../media/image47.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34.xml"/><Relationship Id="rId5" Type="http://schemas.openxmlformats.org/officeDocument/2006/relationships/image" Target="../media/image48.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35.xml"/><Relationship Id="rId5" Type="http://schemas.openxmlformats.org/officeDocument/2006/relationships/image" Target="../media/image4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36.xml"/><Relationship Id="rId5" Type="http://schemas.openxmlformats.org/officeDocument/2006/relationships/image" Target="../media/image50.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01.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7.xml"/><Relationship Id="rId5" Type="http://schemas.openxmlformats.org/officeDocument/2006/relationships/image" Target="../media/image51.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38.xml"/><Relationship Id="rId5" Type="http://schemas.openxmlformats.org/officeDocument/2006/relationships/image" Target="../media/image52.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39.xml"/><Relationship Id="rId5" Type="http://schemas.openxmlformats.org/officeDocument/2006/relationships/image" Target="../media/image53.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40.xml"/><Relationship Id="rId5" Type="http://schemas.openxmlformats.org/officeDocument/2006/relationships/image" Target="../media/image18.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41.xml"/><Relationship Id="rId5" Type="http://schemas.openxmlformats.org/officeDocument/2006/relationships/image" Target="../media/image55.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42.xml"/><Relationship Id="rId5" Type="http://schemas.openxmlformats.org/officeDocument/2006/relationships/image" Target="../media/image56.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43.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44.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45.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46.xml"/><Relationship Id="rId5" Type="http://schemas.openxmlformats.org/officeDocument/2006/relationships/image" Target="../media/image58.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47.xml"/><Relationship Id="rId5" Type="http://schemas.openxmlformats.org/officeDocument/2006/relationships/image" Target="../media/image59.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48.xml"/><Relationship Id="rId5" Type="http://schemas.openxmlformats.org/officeDocument/2006/relationships/image" Target="../media/image60.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149.xml"/><Relationship Id="rId5" Type="http://schemas.openxmlformats.org/officeDocument/2006/relationships/image" Target="../media/image61.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150.xml"/><Relationship Id="rId5" Type="http://schemas.openxmlformats.org/officeDocument/2006/relationships/image" Target="../media/image62.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51.xml"/><Relationship Id="rId5" Type="http://schemas.openxmlformats.org/officeDocument/2006/relationships/image" Target="../media/image18.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52.xml"/><Relationship Id="rId5" Type="http://schemas.openxmlformats.org/officeDocument/2006/relationships/image" Target="../media/image64.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53.xml"/><Relationship Id="rId5" Type="http://schemas.openxmlformats.org/officeDocument/2006/relationships/image" Target="../media/image18.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154.xml"/><Relationship Id="rId5" Type="http://schemas.openxmlformats.org/officeDocument/2006/relationships/image" Target="../media/image64.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55.xml"/><Relationship Id="rId5" Type="http://schemas.openxmlformats.org/officeDocument/2006/relationships/image" Target="../media/image18.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56.xml"/><Relationship Id="rId5" Type="http://schemas.openxmlformats.org/officeDocument/2006/relationships/image" Target="../media/image6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20.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57.xml"/><Relationship Id="rId5" Type="http://schemas.openxmlformats.org/officeDocument/2006/relationships/image" Target="../media/image67.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58.xml"/><Relationship Id="rId5" Type="http://schemas.openxmlformats.org/officeDocument/2006/relationships/image" Target="../media/image68.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59.xml"/><Relationship Id="rId5" Type="http://schemas.openxmlformats.org/officeDocument/2006/relationships/image" Target="../media/image18.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60.xml"/><Relationship Id="rId5" Type="http://schemas.openxmlformats.org/officeDocument/2006/relationships/image" Target="../media/image70.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61.xml"/><Relationship Id="rId5" Type="http://schemas.openxmlformats.org/officeDocument/2006/relationships/image" Target="../media/image18.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62.xml"/><Relationship Id="rId5" Type="http://schemas.openxmlformats.org/officeDocument/2006/relationships/image" Target="../media/image72.png"/><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63.xml"/><Relationship Id="rId5" Type="http://schemas.openxmlformats.org/officeDocument/2006/relationships/image" Target="../media/image18.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74.jpg"/></Relationships>
</file>

<file path=ppt/slides/_rels/slide6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166.xml"/><Relationship Id="rId5" Type="http://schemas.openxmlformats.org/officeDocument/2006/relationships/image" Target="../media/image76.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4.xml"/><Relationship Id="rId5" Type="http://schemas.openxmlformats.org/officeDocument/2006/relationships/image" Target="../media/image21.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67.xml"/><Relationship Id="rId5" Type="http://schemas.openxmlformats.org/officeDocument/2006/relationships/image" Target="../media/image18.pn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78.jp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6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70.xml"/><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171.xml"/><Relationship Id="rId5" Type="http://schemas.openxmlformats.org/officeDocument/2006/relationships/image" Target="../media/image79.png"/><Relationship Id="rId4" Type="http://schemas.openxmlformats.org/officeDocument/2006/relationships/image" Target="../media/image1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80.jpg"/><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73.xml"/><Relationship Id="rId4" Type="http://schemas.openxmlformats.org/officeDocument/2006/relationships/image" Target="../media/image81.gif"/></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74.xml"/><Relationship Id="rId4" Type="http://schemas.openxmlformats.org/officeDocument/2006/relationships/image" Target="../media/image82.gi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175.xml"/><Relationship Id="rId5" Type="http://schemas.openxmlformats.org/officeDocument/2006/relationships/image" Target="../media/image83.pn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176.xml"/><Relationship Id="rId5" Type="http://schemas.openxmlformats.org/officeDocument/2006/relationships/image" Target="../media/image84.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05.xml"/><Relationship Id="rId5" Type="http://schemas.openxmlformats.org/officeDocument/2006/relationships/image" Target="../media/image22.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177.xml"/><Relationship Id="rId5" Type="http://schemas.openxmlformats.org/officeDocument/2006/relationships/image" Target="../media/image85.png"/><Relationship Id="rId4" Type="http://schemas.openxmlformats.org/officeDocument/2006/relationships/image" Target="../media/image18.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178.xml"/><Relationship Id="rId5" Type="http://schemas.openxmlformats.org/officeDocument/2006/relationships/image" Target="../media/image86.png"/><Relationship Id="rId4" Type="http://schemas.openxmlformats.org/officeDocument/2006/relationships/image" Target="../media/image1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17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8.png"/></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80.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6.xml"/><Relationship Id="rId5" Type="http://schemas.openxmlformats.org/officeDocument/2006/relationships/image" Target="../media/image2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hasCustomPrompt="1"/>
            <p:custDataLst>
              <p:tags r:id="rId2"/>
            </p:custDataLst>
          </p:nvPr>
        </p:nvSpPr>
        <p:spPr>
          <a:xfrm>
            <a:off x="1693545" y="2311400"/>
            <a:ext cx="5864225" cy="647700"/>
          </a:xfrm>
        </p:spPr>
        <p:txBody>
          <a:bodyPr lIns="90000" tIns="46800" rIns="90000" bIns="46800" anchor="b" anchorCtr="0">
            <a:normAutofit fontScale="90000"/>
            <a:scene3d>
              <a:camera prst="orthographicFront"/>
              <a:lightRig rig="threePt" dir="t"/>
            </a:scene3d>
          </a:bodyPr>
          <a:lstStyle/>
          <a:p>
            <a:r>
              <a:rPr lang="en-US" altLang="zh-CN" noProof="1">
                <a:solidFill>
                  <a:srgbClr val="E91538"/>
                </a:solidFill>
                <a:effectLst>
                  <a:outerShdw blurRad="38100" dist="25400" dir="5400000" algn="ctr" rotWithShape="0">
                    <a:srgbClr val="6E747A">
                      <a:alpha val="43000"/>
                    </a:srgbClr>
                  </a:outerShdw>
                </a:effectLst>
              </a:rPr>
              <a:t>202</a:t>
            </a:r>
            <a:r>
              <a:rPr lang="en-US" noProof="1">
                <a:solidFill>
                  <a:srgbClr val="E91538"/>
                </a:solidFill>
                <a:effectLst>
                  <a:outerShdw blurRad="38100" dist="25400" dir="5400000" algn="ctr" rotWithShape="0">
                    <a:srgbClr val="6E747A">
                      <a:alpha val="43000"/>
                    </a:srgbClr>
                  </a:outerShdw>
                </a:effectLst>
              </a:rPr>
              <a:t>1</a:t>
            </a:r>
            <a:r>
              <a:rPr lang="zh-CN" altLang="en-US" noProof="1">
                <a:solidFill>
                  <a:srgbClr val="E91538"/>
                </a:solidFill>
                <a:effectLst>
                  <a:outerShdw blurRad="38100" dist="25400" dir="5400000" algn="ctr" rotWithShape="0">
                    <a:srgbClr val="6E747A">
                      <a:alpha val="43000"/>
                    </a:srgbClr>
                  </a:outerShdw>
                </a:effectLst>
              </a:rPr>
              <a:t>数模建模</a:t>
            </a:r>
            <a:br>
              <a:rPr lang="zh-CN" altLang="en-US" noProof="1">
                <a:solidFill>
                  <a:srgbClr val="E91538"/>
                </a:solidFill>
                <a:effectLst>
                  <a:outerShdw blurRad="38100" dist="25400" dir="5400000" algn="ctr" rotWithShape="0">
                    <a:srgbClr val="6E747A">
                      <a:alpha val="43000"/>
                    </a:srgbClr>
                  </a:outerShdw>
                </a:effectLst>
              </a:rPr>
            </a:br>
            <a:r>
              <a:rPr lang="zh-CN" altLang="en-US" noProof="1">
                <a:solidFill>
                  <a:srgbClr val="E91538"/>
                </a:solidFill>
                <a:effectLst>
                  <a:outerShdw blurRad="38100" dist="25400" dir="5400000" algn="ctr" rotWithShape="0">
                    <a:srgbClr val="6E747A">
                      <a:alpha val="43000"/>
                    </a:srgbClr>
                  </a:outerShdw>
                </a:effectLst>
              </a:rPr>
              <a:t>系统培训班</a:t>
            </a:r>
            <a:endParaRPr lang="zh-CN" altLang="en-US" strike="noStrike" noProof="1">
              <a:solidFill>
                <a:srgbClr val="E91538"/>
              </a:solidFill>
              <a:effectLst>
                <a:outerShdw blurRad="38100" dist="25400" dir="5400000" algn="ctr" rotWithShape="0">
                  <a:srgbClr val="6E747A">
                    <a:alpha val="43000"/>
                  </a:srgbClr>
                </a:outerShdw>
              </a:effectLst>
            </a:endParaRPr>
          </a:p>
        </p:txBody>
      </p:sp>
      <p:sp>
        <p:nvSpPr>
          <p:cNvPr id="5" name="Subtitle 2"/>
          <p:cNvSpPr>
            <a:spLocks noGrp="1"/>
          </p:cNvSpPr>
          <p:nvPr>
            <p:ph type="subTitle" idx="1" hasCustomPrompt="1"/>
            <p:custDataLst>
              <p:tags r:id="rId3"/>
            </p:custDataLst>
          </p:nvPr>
        </p:nvSpPr>
        <p:spPr>
          <a:xfrm>
            <a:off x="2325688" y="4694238"/>
            <a:ext cx="4364038" cy="276225"/>
          </a:xfrm>
        </p:spPr>
        <p:txBody>
          <a:bodyPr lIns="90000" tIns="46800" rIns="90000" bIns="46800">
            <a:normAutofit fontScale="92500" lnSpcReduction="20000"/>
          </a:bodyPr>
          <a:lstStyle/>
          <a:p>
            <a:pPr marL="0" marR="0" indent="0" algn="ctr" defTabSz="685800" rtl="0" eaLnBrk="1" fontAlgn="auto" latinLnBrk="0" hangingPunct="1">
              <a:lnSpc>
                <a:spcPct val="100000"/>
              </a:lnSpc>
              <a:spcBef>
                <a:spcPts val="0"/>
              </a:spcBef>
              <a:spcAft>
                <a:spcPts val="1000"/>
              </a:spcAft>
              <a:buClrTx/>
              <a:buSzTx/>
              <a:buFont typeface="Arial" panose="020B0604020202020204" pitchFamily="34" charset="0"/>
              <a:buNone/>
            </a:pPr>
            <a:r>
              <a:rPr kumimoji="0" lang="zh-CN" altLang="en-US" sz="1500" b="0" i="0" u="none" strike="noStrike" kern="1200" cap="none" spc="0" normalizeH="0" baseline="0" noProof="1">
                <a:solidFill>
                  <a:schemeClr val="accent1"/>
                </a:solidFill>
                <a:uFillTx/>
                <a:latin typeface="Arial" panose="020B0604020202020204" pitchFamily="34" charset="0"/>
                <a:ea typeface="微软雅黑" panose="020B0503020204020204" charset="-122"/>
                <a:cs typeface="+mn-cs"/>
              </a:rPr>
              <a:t>他日若遂凌云志，敢笑黄巢不丈夫</a:t>
            </a:r>
          </a:p>
        </p:txBody>
      </p:sp>
      <p:sp>
        <p:nvSpPr>
          <p:cNvPr id="3" name="文本占位符 2"/>
          <p:cNvSpPr>
            <a:spLocks noGrp="1"/>
          </p:cNvSpPr>
          <p:nvPr>
            <p:ph type="body" sz="quarter" idx="14" hasCustomPrompt="1"/>
          </p:nvPr>
        </p:nvSpPr>
        <p:spPr>
          <a:xfrm>
            <a:off x="3810020" y="4007168"/>
            <a:ext cx="1516675" cy="276225"/>
          </a:xfrm>
        </p:spPr>
        <p:txBody>
          <a:bodyPr lIns="90000" tIns="46800" rIns="90000" bIns="46800" anchor="ctr">
            <a:normAutofit fontScale="85000" lnSpcReduction="10000"/>
          </a:bodyPr>
          <a:lstStyle/>
          <a:p>
            <a:pPr marL="0" marR="0" indent="0" algn="ctr" defTabSz="6858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1200" b="0" i="0" u="none" strike="noStrike" kern="1200" cap="none" spc="0" normalizeH="0" baseline="0" noProof="1">
                <a:ln>
                  <a:noFill/>
                </a:ln>
                <a:solidFill>
                  <a:schemeClr val="accent1"/>
                </a:solidFill>
                <a:uFillTx/>
                <a:latin typeface="Arial" panose="020B0604020202020204" pitchFamily="34" charset="0"/>
                <a:ea typeface="微软雅黑" panose="020B0503020204020204" charset="-122"/>
                <a:cs typeface="+mn-cs"/>
              </a:rPr>
              <a:t>微信公众号：科研交流</a:t>
            </a:r>
          </a:p>
        </p:txBody>
      </p:sp>
      <p:sp>
        <p:nvSpPr>
          <p:cNvPr id="6" name="文本框 5"/>
          <p:cNvSpPr txBox="1"/>
          <p:nvPr/>
        </p:nvSpPr>
        <p:spPr>
          <a:xfrm>
            <a:off x="901700" y="3161665"/>
            <a:ext cx="7447280" cy="460375"/>
          </a:xfrm>
          <a:prstGeom prst="rect">
            <a:avLst/>
          </a:prstGeom>
          <a:noFill/>
        </p:spPr>
        <p:txBody>
          <a:bodyPr wrap="square" rtlCol="0">
            <a:spAutoFit/>
          </a:bodyPr>
          <a:lstStyle/>
          <a:p>
            <a:pPr algn="ctr"/>
            <a:r>
              <a:rPr lang="zh-CN" altLang="en-US" sz="2400" b="1"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图形绘制</a:t>
            </a:r>
            <a:endParaRPr lang="zh-CN" sz="2400" b="1"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endParaRPr>
          </a:p>
        </p:txBody>
      </p:sp>
      <p:sp>
        <p:nvSpPr>
          <p:cNvPr id="21509" name="文本框 7"/>
          <p:cNvSpPr txBox="1"/>
          <p:nvPr/>
        </p:nvSpPr>
        <p:spPr>
          <a:xfrm>
            <a:off x="1692275" y="5253355"/>
            <a:ext cx="5630863" cy="229870"/>
          </a:xfrm>
          <a:prstGeom prst="rect">
            <a:avLst/>
          </a:prstGeom>
          <a:noFill/>
          <a:ln w="9525">
            <a:noFill/>
          </a:ln>
        </p:spPr>
        <p:txBody>
          <a:bodyPr wrap="square" anchor="t">
            <a:spAutoFit/>
          </a:bodyPr>
          <a:lstStyle/>
          <a:p>
            <a:pPr algn="ct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更多模型、代码、优秀论文等请加</a:t>
            </a:r>
            <a:r>
              <a:rPr lang="en-US" altLang="zh-CN" sz="900" b="1" dirty="0" err="1">
                <a:solidFill>
                  <a:srgbClr val="FF0000"/>
                </a:solidFill>
                <a:latin typeface="Times New Roman" panose="02020603050405020304" pitchFamily="18" charset="0"/>
                <a:ea typeface="宋体" panose="02010600030101010101" pitchFamily="2" charset="-122"/>
                <a:sym typeface="微软雅黑" panose="020B0503020204020204" charset="-122"/>
              </a:rPr>
              <a:t>QQ</a:t>
            </a: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群：</a:t>
            </a:r>
            <a:r>
              <a:rPr lang="en-US" altLang="zh-CN" sz="900" b="1">
                <a:solidFill>
                  <a:srgbClr val="FF0000"/>
                </a:solidFill>
                <a:latin typeface="Times New Roman" panose="02020603050405020304" pitchFamily="18" charset="0"/>
                <a:sym typeface="微软雅黑" panose="020B0503020204020204" charset="-122"/>
              </a:rPr>
              <a:t>860504180</a:t>
            </a:r>
            <a:r>
              <a:rPr lang="zh-CN" altLang="en-US" sz="900" b="1">
                <a:solidFill>
                  <a:srgbClr val="FF0000"/>
                </a:solidFill>
                <a:latin typeface="Times New Roman" panose="02020603050405020304" pitchFamily="18" charset="0"/>
                <a:ea typeface="宋体" panose="02010600030101010101" pitchFamily="2" charset="-122"/>
                <a:sym typeface="微软雅黑" panose="020B0503020204020204" charset="-122"/>
              </a:rPr>
              <a:t>，</a:t>
            </a: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更多资料请关注微信公众号：科研交流</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指定线型</a:t>
            </a:r>
          </a:p>
        </p:txBody>
      </p:sp>
      <p:pic>
        <p:nvPicPr>
          <p:cNvPr id="4098" name="Picture 2">
            <a:extLst>
              <a:ext uri="{FF2B5EF4-FFF2-40B4-BE49-F238E27FC236}">
                <a16:creationId xmlns:a16="http://schemas.microsoft.com/office/drawing/2014/main" id="{F2547273-BA98-4522-AEF5-BF8AB1B82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8" y="2401024"/>
            <a:ext cx="4866571" cy="364992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E538FF5-9FD3-4F49-A341-35B602A4BBCA}"/>
              </a:ext>
            </a:extLst>
          </p:cNvPr>
          <p:cNvSpPr txBox="1"/>
          <p:nvPr/>
        </p:nvSpPr>
        <p:spPr>
          <a:xfrm>
            <a:off x="609704" y="1912493"/>
            <a:ext cx="4190890" cy="1477328"/>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0:pi</a:t>
            </a:r>
            <a:r>
              <a:rPr lang="en-US" altLang="zh-CN" sz="1800" b="0" i="0" u="none" strike="noStrike" baseline="0" dirty="0">
                <a:solidFill>
                  <a:srgbClr val="000000"/>
                </a:solidFill>
                <a:latin typeface="Courier New" panose="02070309020205020404" pitchFamily="49" charset="0"/>
              </a:rPr>
              <a:t>/100:2*pi;</a:t>
            </a:r>
          </a:p>
          <a:p>
            <a:r>
              <a:rPr lang="en-US" altLang="zh-CN" sz="1800" b="0" i="0" u="none" strike="noStrike" baseline="0" dirty="0" err="1">
                <a:solidFill>
                  <a:srgbClr val="000000"/>
                </a:solidFill>
                <a:latin typeface="Courier New" panose="02070309020205020404" pitchFamily="49" charset="0"/>
              </a:rPr>
              <a:t>y1</a:t>
            </a:r>
            <a:r>
              <a:rPr lang="en-US" altLang="zh-CN" sz="1800" b="0" i="0" u="none" strike="noStrike" baseline="0" dirty="0">
                <a:solidFill>
                  <a:srgbClr val="000000"/>
                </a:solidFill>
                <a:latin typeface="Courier New" panose="02070309020205020404" pitchFamily="49" charset="0"/>
              </a:rPr>
              <a:t> = sin(x);</a:t>
            </a:r>
          </a:p>
          <a:p>
            <a:r>
              <a:rPr lang="en-US" altLang="zh-CN" sz="1800" b="0" i="0" u="none" strike="noStrike" baseline="0" dirty="0" err="1">
                <a:solidFill>
                  <a:srgbClr val="000000"/>
                </a:solidFill>
                <a:latin typeface="Courier New" panose="02070309020205020404" pitchFamily="49" charset="0"/>
              </a:rPr>
              <a:t>y2</a:t>
            </a:r>
            <a:r>
              <a:rPr lang="en-US" altLang="zh-CN" sz="1800" b="0" i="0" u="none" strike="noStrike" baseline="0" dirty="0">
                <a:solidFill>
                  <a:srgbClr val="000000"/>
                </a:solidFill>
                <a:latin typeface="Courier New" panose="02070309020205020404" pitchFamily="49" charset="0"/>
              </a:rPr>
              <a:t> = sin(x-0.25);</a:t>
            </a:r>
          </a:p>
          <a:p>
            <a:r>
              <a:rPr lang="en-US" altLang="zh-CN" sz="1800" b="0" i="0" u="none" strike="noStrike" baseline="0" dirty="0" err="1">
                <a:solidFill>
                  <a:srgbClr val="000000"/>
                </a:solidFill>
                <a:latin typeface="Courier New" panose="02070309020205020404" pitchFamily="49" charset="0"/>
              </a:rPr>
              <a:t>y3</a:t>
            </a:r>
            <a:r>
              <a:rPr lang="en-US" altLang="zh-CN" sz="1800" b="0" i="0" u="none" strike="noStrike" baseline="0" dirty="0">
                <a:solidFill>
                  <a:srgbClr val="000000"/>
                </a:solidFill>
                <a:latin typeface="Courier New" panose="02070309020205020404" pitchFamily="49" charset="0"/>
              </a:rPr>
              <a:t> = sin(x-0.5);</a:t>
            </a:r>
          </a:p>
          <a:p>
            <a:r>
              <a:rPr lang="es-ES" altLang="zh-CN" sz="1800" b="0" i="0" u="none" strike="noStrike" baseline="0" dirty="0">
                <a:solidFill>
                  <a:srgbClr val="000000"/>
                </a:solidFill>
                <a:latin typeface="Courier New" panose="02070309020205020404" pitchFamily="49" charset="0"/>
              </a:rPr>
              <a:t>plot(x,y1</a:t>
            </a:r>
            <a:r>
              <a:rPr lang="en-US" altLang="zh-CN" dirty="0">
                <a:solidFill>
                  <a:srgbClr val="000000"/>
                </a:solidFill>
                <a:latin typeface="Courier New" panose="02070309020205020404" pitchFamily="49" charset="0"/>
              </a:rPr>
              <a:t>,</a:t>
            </a:r>
            <a:r>
              <a:rPr lang="es-ES" altLang="zh-CN" sz="1800" b="0" i="0" u="none" strike="noStrike" baseline="0" dirty="0">
                <a:solidFill>
                  <a:srgbClr val="000000"/>
                </a:solidFill>
                <a:latin typeface="Courier New" panose="02070309020205020404" pitchFamily="49" charset="0"/>
              </a:rPr>
              <a:t>x,y2,</a:t>
            </a:r>
            <a:r>
              <a:rPr lang="es-ES" altLang="zh-CN" sz="1800" b="0" i="0" u="none" strike="noStrike" baseline="0" dirty="0">
                <a:solidFill>
                  <a:srgbClr val="A020F0"/>
                </a:solidFill>
                <a:latin typeface="Courier New" panose="02070309020205020404" pitchFamily="49" charset="0"/>
              </a:rPr>
              <a:t>'--'</a:t>
            </a:r>
            <a:r>
              <a:rPr lang="es-ES" altLang="zh-CN" sz="1800" b="0" i="0" u="none" strike="noStrike" baseline="0" dirty="0">
                <a:solidFill>
                  <a:srgbClr val="000000"/>
                </a:solidFill>
                <a:latin typeface="Courier New" panose="02070309020205020404" pitchFamily="49" charset="0"/>
              </a:rPr>
              <a:t>,x,y3,</a:t>
            </a:r>
            <a:r>
              <a:rPr lang="es-ES" altLang="zh-CN" sz="1800" b="0" i="0" u="none" strike="noStrike" baseline="0" dirty="0">
                <a:solidFill>
                  <a:srgbClr val="A020F0"/>
                </a:solidFill>
                <a:latin typeface="Courier New" panose="02070309020205020404" pitchFamily="49" charset="0"/>
              </a:rPr>
              <a:t>':'</a:t>
            </a:r>
            <a:r>
              <a:rPr lang="es-ES"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28773889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09704" y="1912493"/>
            <a:ext cx="6172038" cy="1477328"/>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0:pi</a:t>
            </a:r>
            <a:r>
              <a:rPr lang="en-US" altLang="zh-CN" sz="1800" b="0" i="0" u="none" strike="noStrike" baseline="0" dirty="0">
                <a:solidFill>
                  <a:srgbClr val="000000"/>
                </a:solidFill>
                <a:latin typeface="Courier New" panose="02070309020205020404" pitchFamily="49" charset="0"/>
              </a:rPr>
              <a:t>/10:2*pi;</a:t>
            </a:r>
          </a:p>
          <a:p>
            <a:r>
              <a:rPr lang="en-US" altLang="zh-CN" sz="1800" b="0" i="0" u="none" strike="noStrike" baseline="0" dirty="0" err="1">
                <a:solidFill>
                  <a:srgbClr val="000000"/>
                </a:solidFill>
                <a:latin typeface="Courier New" panose="02070309020205020404" pitchFamily="49" charset="0"/>
              </a:rPr>
              <a:t>y1</a:t>
            </a:r>
            <a:r>
              <a:rPr lang="en-US" altLang="zh-CN" sz="1800" b="0" i="0" u="none" strike="noStrike" baseline="0" dirty="0">
                <a:solidFill>
                  <a:srgbClr val="000000"/>
                </a:solidFill>
                <a:latin typeface="Courier New" panose="02070309020205020404" pitchFamily="49" charset="0"/>
              </a:rPr>
              <a:t> = sin(x);</a:t>
            </a:r>
          </a:p>
          <a:p>
            <a:r>
              <a:rPr lang="en-US" altLang="zh-CN" sz="1800" b="0" i="0" u="none" strike="noStrike" baseline="0" dirty="0" err="1">
                <a:solidFill>
                  <a:srgbClr val="000000"/>
                </a:solidFill>
                <a:latin typeface="Courier New" panose="02070309020205020404" pitchFamily="49" charset="0"/>
              </a:rPr>
              <a:t>y2</a:t>
            </a:r>
            <a:r>
              <a:rPr lang="en-US" altLang="zh-CN" sz="1800" b="0" i="0" u="none" strike="noStrike" baseline="0" dirty="0">
                <a:solidFill>
                  <a:srgbClr val="000000"/>
                </a:solidFill>
                <a:latin typeface="Courier New" panose="02070309020205020404" pitchFamily="49" charset="0"/>
              </a:rPr>
              <a:t> = sin(x-0.25);</a:t>
            </a:r>
          </a:p>
          <a:p>
            <a:r>
              <a:rPr lang="en-US" altLang="zh-CN" sz="1800" b="0" i="0" u="none" strike="noStrike" baseline="0" dirty="0" err="1">
                <a:solidFill>
                  <a:srgbClr val="000000"/>
                </a:solidFill>
                <a:latin typeface="Courier New" panose="02070309020205020404" pitchFamily="49" charset="0"/>
              </a:rPr>
              <a:t>y3</a:t>
            </a:r>
            <a:r>
              <a:rPr lang="en-US" altLang="zh-CN" sz="1800" b="0" i="0" u="none" strike="noStrike" baseline="0" dirty="0">
                <a:solidFill>
                  <a:srgbClr val="000000"/>
                </a:solidFill>
                <a:latin typeface="Courier New" panose="02070309020205020404" pitchFamily="49" charset="0"/>
              </a:rPr>
              <a:t> = sin(x-0.5);</a:t>
            </a:r>
          </a:p>
          <a:p>
            <a:r>
              <a:rPr lang="es-ES" altLang="zh-CN" sz="1800" b="0" i="0" u="none" strike="noStrike" baseline="0" dirty="0">
                <a:solidFill>
                  <a:srgbClr val="000000"/>
                </a:solidFill>
                <a:latin typeface="Courier New" panose="02070309020205020404" pitchFamily="49" charset="0"/>
              </a:rPr>
              <a:t>plot(x,y1,</a:t>
            </a:r>
            <a:r>
              <a:rPr lang="es-ES" altLang="zh-CN" sz="1800" b="0" i="0" u="none" strike="noStrike" baseline="0" dirty="0">
                <a:solidFill>
                  <a:srgbClr val="A020F0"/>
                </a:solidFill>
                <a:latin typeface="Courier New" panose="02070309020205020404" pitchFamily="49" charset="0"/>
              </a:rPr>
              <a:t>'g'</a:t>
            </a:r>
            <a:r>
              <a:rPr lang="es-ES" altLang="zh-CN" sz="1800" b="0" i="0" u="none" strike="noStrike" baseline="0" dirty="0">
                <a:solidFill>
                  <a:srgbClr val="000000"/>
                </a:solidFill>
                <a:latin typeface="Courier New" panose="02070309020205020404" pitchFamily="49" charset="0"/>
              </a:rPr>
              <a:t>,x,y2,</a:t>
            </a:r>
            <a:r>
              <a:rPr lang="es-ES" altLang="zh-CN" sz="1800" b="0" i="0" u="none" strike="noStrike" baseline="0" dirty="0">
                <a:solidFill>
                  <a:srgbClr val="A020F0"/>
                </a:solidFill>
                <a:latin typeface="Courier New" panose="02070309020205020404" pitchFamily="49" charset="0"/>
              </a:rPr>
              <a:t>'b--o'</a:t>
            </a:r>
            <a:r>
              <a:rPr lang="es-ES" altLang="zh-CN" sz="1800" b="0" i="0" u="none" strike="noStrike" baseline="0" dirty="0">
                <a:solidFill>
                  <a:srgbClr val="000000"/>
                </a:solidFill>
                <a:latin typeface="Courier New" panose="02070309020205020404" pitchFamily="49" charset="0"/>
              </a:rPr>
              <a:t>,x,y3,</a:t>
            </a:r>
            <a:r>
              <a:rPr lang="es-ES" altLang="zh-CN" sz="1800" b="0" i="0" u="none" strike="noStrike" baseline="0" dirty="0">
                <a:solidFill>
                  <a:srgbClr val="A020F0"/>
                </a:solidFill>
                <a:latin typeface="Courier New" panose="02070309020205020404" pitchFamily="49" charset="0"/>
              </a:rPr>
              <a:t>'c*'</a:t>
            </a:r>
            <a:r>
              <a:rPr lang="es-ES" altLang="zh-CN" sz="1800" b="0" i="0" u="none" strike="noStrike" baseline="0" dirty="0">
                <a:solidFill>
                  <a:srgbClr val="000000"/>
                </a:solidFill>
                <a:latin typeface="Courier New" panose="02070309020205020404" pitchFamily="49" charset="0"/>
              </a:rPr>
              <a:t>)</a:t>
            </a:r>
          </a:p>
        </p:txBody>
      </p:sp>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指定标记</a:t>
            </a:r>
          </a:p>
        </p:txBody>
      </p:sp>
      <p:pic>
        <p:nvPicPr>
          <p:cNvPr id="5122" name="Picture 2">
            <a:extLst>
              <a:ext uri="{FF2B5EF4-FFF2-40B4-BE49-F238E27FC236}">
                <a16:creationId xmlns:a16="http://schemas.microsoft.com/office/drawing/2014/main" id="{C3FD374A-3943-49B1-A2A7-74D28E642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29000"/>
            <a:ext cx="3733702" cy="28002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065969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09704" y="1912493"/>
            <a:ext cx="6172038" cy="923330"/>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(0,10);</a:t>
            </a:r>
          </a:p>
          <a:p>
            <a:r>
              <a:rPr lang="en-US" altLang="zh-CN" sz="1800" b="0" i="0" u="none" strike="noStrike" baseline="0" dirty="0">
                <a:solidFill>
                  <a:srgbClr val="000000"/>
                </a:solidFill>
                <a:latin typeface="Courier New" panose="02070309020205020404" pitchFamily="49" charset="0"/>
              </a:rPr>
              <a:t>y = sin(x);</a:t>
            </a:r>
          </a:p>
          <a:p>
            <a:r>
              <a:rPr lang="es-ES" altLang="zh-CN" sz="1800" b="0" i="0" u="none" strike="noStrike" baseline="0" dirty="0">
                <a:solidFill>
                  <a:srgbClr val="000000"/>
                </a:solidFill>
                <a:latin typeface="Courier New" panose="02070309020205020404" pitchFamily="49" charset="0"/>
              </a:rPr>
              <a:t>plot(x,y,</a:t>
            </a:r>
            <a:r>
              <a:rPr lang="es-ES" altLang="zh-CN" sz="1800" b="0" i="0" u="none" strike="noStrike" baseline="0" dirty="0">
                <a:solidFill>
                  <a:srgbClr val="A020F0"/>
                </a:solidFill>
                <a:latin typeface="Courier New" panose="02070309020205020404" pitchFamily="49" charset="0"/>
              </a:rPr>
              <a:t>'-o'</a:t>
            </a:r>
            <a:r>
              <a:rPr lang="es-ES" altLang="zh-CN" sz="1800" b="0" i="0" u="none" strike="noStrike" baseline="0" dirty="0">
                <a:solidFill>
                  <a:srgbClr val="000000"/>
                </a:solidFill>
                <a:latin typeface="Courier New" panose="02070309020205020404" pitchFamily="49" charset="0"/>
              </a:rPr>
              <a:t>,</a:t>
            </a:r>
            <a:r>
              <a:rPr lang="es-ES" altLang="zh-CN" sz="1800" b="0" i="0" u="none" strike="noStrike" baseline="0" dirty="0">
                <a:solidFill>
                  <a:srgbClr val="A020F0"/>
                </a:solidFill>
                <a:latin typeface="Courier New" panose="02070309020205020404" pitchFamily="49" charset="0"/>
              </a:rPr>
              <a:t>'MarkerIndices'</a:t>
            </a:r>
            <a:r>
              <a:rPr lang="es-ES" altLang="zh-CN" sz="1800" b="0" i="0" u="none" strike="noStrike" baseline="0" dirty="0">
                <a:solidFill>
                  <a:srgbClr val="000000"/>
                </a:solidFill>
                <a:latin typeface="Courier New" panose="02070309020205020404" pitchFamily="49" charset="0"/>
              </a:rPr>
              <a:t>,1:5:length(y))</a:t>
            </a:r>
          </a:p>
        </p:txBody>
      </p:sp>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指定标记（在特定的点处）</a:t>
            </a:r>
          </a:p>
        </p:txBody>
      </p:sp>
      <p:pic>
        <p:nvPicPr>
          <p:cNvPr id="6146" name="Picture 2">
            <a:extLst>
              <a:ext uri="{FF2B5EF4-FFF2-40B4-BE49-F238E27FC236}">
                <a16:creationId xmlns:a16="http://schemas.microsoft.com/office/drawing/2014/main" id="{F90E43E4-0FEF-4F97-A2E0-99E28E62D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3727" y="3011604"/>
            <a:ext cx="4036307" cy="30272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239195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指定线宽、标记大小和标记颜色</a:t>
            </a:r>
          </a:p>
        </p:txBody>
      </p:sp>
      <p:pic>
        <p:nvPicPr>
          <p:cNvPr id="8196" name="Picture 4">
            <a:extLst>
              <a:ext uri="{FF2B5EF4-FFF2-40B4-BE49-F238E27FC236}">
                <a16:creationId xmlns:a16="http://schemas.microsoft.com/office/drawing/2014/main" id="{8C1F4C3E-9965-4286-B974-FE221641B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573" y="2657856"/>
            <a:ext cx="4279307" cy="320948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E538FF5-9FD3-4F49-A341-35B602A4BBCA}"/>
              </a:ext>
            </a:extLst>
          </p:cNvPr>
          <p:cNvSpPr txBox="1"/>
          <p:nvPr/>
        </p:nvSpPr>
        <p:spPr>
          <a:xfrm>
            <a:off x="304912" y="1912493"/>
            <a:ext cx="6172038" cy="2031325"/>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pi:pi</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10:pi</a:t>
            </a:r>
            <a:r>
              <a:rPr lang="en-US" altLang="zh-CN" sz="1800" b="0" i="0" u="none" strike="noStrike" baseline="0" dirty="0">
                <a:solidFill>
                  <a:srgbClr val="000000"/>
                </a:solidFill>
                <a:latin typeface="Courier New" panose="02070309020205020404" pitchFamily="49" charset="0"/>
              </a:rPr>
              <a:t>;</a:t>
            </a:r>
          </a:p>
          <a:p>
            <a:r>
              <a:rPr lang="es-ES" altLang="zh-CN" sz="1800" b="0" i="0" u="none" strike="noStrike" baseline="0" dirty="0">
                <a:solidFill>
                  <a:srgbClr val="000000"/>
                </a:solidFill>
                <a:latin typeface="Courier New" panose="02070309020205020404" pitchFamily="49" charset="0"/>
              </a:rPr>
              <a:t>y = tan(sin(x)) - sin(tan(x));</a:t>
            </a:r>
          </a:p>
          <a:p>
            <a:r>
              <a:rPr lang="en-US" altLang="zh-CN" sz="1800" b="0" i="0" u="none" strike="noStrike" baseline="0" dirty="0">
                <a:solidFill>
                  <a:srgbClr val="000000"/>
                </a:solidFill>
                <a:latin typeface="Courier New" panose="02070309020205020404" pitchFamily="49" charset="0"/>
              </a:rPr>
              <a:t>plot(</a:t>
            </a:r>
            <a:r>
              <a:rPr lang="en-US" altLang="zh-CN" sz="1800" b="0" i="0" u="none" strike="noStrike" baseline="0" dirty="0" err="1">
                <a:solidFill>
                  <a:srgbClr val="000000"/>
                </a:solidFill>
                <a:latin typeface="Courier New" panose="02070309020205020404" pitchFamily="49" charset="0"/>
              </a:rPr>
              <a:t>x,y</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gs</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0000FF"/>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    </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LineWidth</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,2,</a:t>
            </a:r>
            <a:r>
              <a:rPr lang="en-US" altLang="zh-CN" sz="1800" b="0" i="0" u="none" strike="noStrike" baseline="0" dirty="0">
                <a:solidFill>
                  <a:srgbClr val="0000FF"/>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    </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MarkerSize</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,10,</a:t>
            </a:r>
            <a:r>
              <a:rPr lang="en-US" altLang="zh-CN" sz="1800" b="0" i="0" u="none" strike="noStrike" baseline="0" dirty="0">
                <a:solidFill>
                  <a:srgbClr val="0000FF"/>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    </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MarkerEdgeColor</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'b'</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0000FF"/>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    </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MarkerFaceColor</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,[0.5,0.5,0.5])</a:t>
            </a:r>
          </a:p>
        </p:txBody>
      </p:sp>
    </p:spTree>
    <p:custDataLst>
      <p:tags r:id="rId1"/>
    </p:custDataLst>
    <p:extLst>
      <p:ext uri="{BB962C8B-B14F-4D97-AF65-F5344CB8AC3E}">
        <p14:creationId xmlns:p14="http://schemas.microsoft.com/office/powerpoint/2010/main" val="30658535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线型查找表</a:t>
            </a:r>
          </a:p>
        </p:txBody>
      </p:sp>
      <p:pic>
        <p:nvPicPr>
          <p:cNvPr id="3" name="图片 2">
            <a:extLst>
              <a:ext uri="{FF2B5EF4-FFF2-40B4-BE49-F238E27FC236}">
                <a16:creationId xmlns:a16="http://schemas.microsoft.com/office/drawing/2014/main" id="{E9EB0F86-3A40-48A0-A651-E138ACFC57CC}"/>
              </a:ext>
            </a:extLst>
          </p:cNvPr>
          <p:cNvPicPr>
            <a:picLocks noChangeAspect="1"/>
          </p:cNvPicPr>
          <p:nvPr/>
        </p:nvPicPr>
        <p:blipFill>
          <a:blip r:embed="rId5"/>
          <a:stretch>
            <a:fillRect/>
          </a:stretch>
        </p:blipFill>
        <p:spPr>
          <a:xfrm>
            <a:off x="27675" y="2337127"/>
            <a:ext cx="9144000" cy="2183745"/>
          </a:xfrm>
          <a:prstGeom prst="rect">
            <a:avLst/>
          </a:prstGeom>
        </p:spPr>
      </p:pic>
    </p:spTree>
    <p:custDataLst>
      <p:tags r:id="rId1"/>
    </p:custDataLst>
    <p:extLst>
      <p:ext uri="{BB962C8B-B14F-4D97-AF65-F5344CB8AC3E}">
        <p14:creationId xmlns:p14="http://schemas.microsoft.com/office/powerpoint/2010/main" val="2006925795"/>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标记查找表</a:t>
            </a:r>
          </a:p>
        </p:txBody>
      </p:sp>
      <p:pic>
        <p:nvPicPr>
          <p:cNvPr id="2" name="图片 1">
            <a:extLst>
              <a:ext uri="{FF2B5EF4-FFF2-40B4-BE49-F238E27FC236}">
                <a16:creationId xmlns:a16="http://schemas.microsoft.com/office/drawing/2014/main" id="{4F6CF7FF-F9C4-402D-A444-1B814A909E71}"/>
              </a:ext>
            </a:extLst>
          </p:cNvPr>
          <p:cNvPicPr>
            <a:picLocks noChangeAspect="1"/>
          </p:cNvPicPr>
          <p:nvPr/>
        </p:nvPicPr>
        <p:blipFill>
          <a:blip r:embed="rId5"/>
          <a:stretch>
            <a:fillRect/>
          </a:stretch>
        </p:blipFill>
        <p:spPr>
          <a:xfrm>
            <a:off x="0" y="1902447"/>
            <a:ext cx="9144000" cy="3964054"/>
          </a:xfrm>
          <a:prstGeom prst="rect">
            <a:avLst/>
          </a:prstGeom>
        </p:spPr>
      </p:pic>
    </p:spTree>
    <p:custDataLst>
      <p:tags r:id="rId1"/>
    </p:custDataLst>
    <p:extLst>
      <p:ext uri="{BB962C8B-B14F-4D97-AF65-F5344CB8AC3E}">
        <p14:creationId xmlns:p14="http://schemas.microsoft.com/office/powerpoint/2010/main" val="2709437539"/>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颜色查找表</a:t>
            </a:r>
          </a:p>
        </p:txBody>
      </p:sp>
      <p:pic>
        <p:nvPicPr>
          <p:cNvPr id="4" name="图片 3">
            <a:extLst>
              <a:ext uri="{FF2B5EF4-FFF2-40B4-BE49-F238E27FC236}">
                <a16:creationId xmlns:a16="http://schemas.microsoft.com/office/drawing/2014/main" id="{30DEF05C-12CD-4096-AD6B-32C6C5BE187A}"/>
              </a:ext>
            </a:extLst>
          </p:cNvPr>
          <p:cNvPicPr>
            <a:picLocks noChangeAspect="1"/>
          </p:cNvPicPr>
          <p:nvPr/>
        </p:nvPicPr>
        <p:blipFill>
          <a:blip r:embed="rId5"/>
          <a:stretch>
            <a:fillRect/>
          </a:stretch>
        </p:blipFill>
        <p:spPr>
          <a:xfrm>
            <a:off x="0" y="2209832"/>
            <a:ext cx="9144000" cy="3515854"/>
          </a:xfrm>
          <a:prstGeom prst="rect">
            <a:avLst/>
          </a:prstGeom>
        </p:spPr>
      </p:pic>
    </p:spTree>
    <p:custDataLst>
      <p:tags r:id="rId1"/>
    </p:custDataLst>
    <p:extLst>
      <p:ext uri="{BB962C8B-B14F-4D97-AF65-F5344CB8AC3E}">
        <p14:creationId xmlns:p14="http://schemas.microsoft.com/office/powerpoint/2010/main" val="3458817717"/>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0" y="476435"/>
            <a:ext cx="647695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交叉知识</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更改颜色的</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Color</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方法</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3"/>
          <a:srcRect l="16956" t="12379" r="18745" b="32552"/>
          <a:stretch>
            <a:fillRect/>
          </a:stretch>
        </p:blipFill>
        <p:spPr>
          <a:xfrm>
            <a:off x="7945120" y="332105"/>
            <a:ext cx="1198880" cy="1189355"/>
          </a:xfrm>
          <a:prstGeom prst="rect">
            <a:avLst/>
          </a:prstGeom>
          <a:noFill/>
          <a:ln w="9525">
            <a:noFill/>
          </a:ln>
        </p:spPr>
      </p:pic>
      <p:sp>
        <p:nvSpPr>
          <p:cNvPr id="21" name="文本框 20">
            <a:extLst>
              <a:ext uri="{FF2B5EF4-FFF2-40B4-BE49-F238E27FC236}">
                <a16:creationId xmlns:a16="http://schemas.microsoft.com/office/drawing/2014/main" id="{E1E563B6-C2F8-44ED-8E27-1AD8E0322978}"/>
              </a:ext>
            </a:extLst>
          </p:cNvPr>
          <p:cNvSpPr txBox="1"/>
          <p:nvPr/>
        </p:nvSpPr>
        <p:spPr>
          <a:xfrm>
            <a:off x="304912" y="1764082"/>
            <a:ext cx="7531401" cy="3323859"/>
          </a:xfrm>
          <a:prstGeom prst="rect">
            <a:avLst/>
          </a:prstGeom>
          <a:noFill/>
        </p:spPr>
        <p:txBody>
          <a:bodyPr wrap="square">
            <a:spAutoFit/>
          </a:bodyPr>
          <a:lstStyle/>
          <a:p>
            <a:pPr>
              <a:lnSpc>
                <a:spcPct val="200000"/>
              </a:lnSpc>
            </a:pPr>
            <a:r>
              <a:rPr lang="zh-CN" altLang="en-US" dirty="0"/>
              <a:t>对于自定义颜色，请指定 </a:t>
            </a:r>
            <a:r>
              <a:rPr lang="en-US" altLang="zh-CN" dirty="0" err="1"/>
              <a:t>RGB</a:t>
            </a:r>
            <a:r>
              <a:rPr lang="en-US" altLang="zh-CN" dirty="0"/>
              <a:t> </a:t>
            </a:r>
            <a:r>
              <a:rPr lang="zh-CN" altLang="en-US" dirty="0"/>
              <a:t>三元组或十六进制颜色代码。</a:t>
            </a:r>
          </a:p>
          <a:p>
            <a:pPr>
              <a:lnSpc>
                <a:spcPct val="200000"/>
              </a:lnSpc>
            </a:pPr>
            <a:r>
              <a:rPr lang="en-US" altLang="zh-CN" dirty="0" err="1"/>
              <a:t>1.RGB</a:t>
            </a:r>
            <a:r>
              <a:rPr lang="en-US" altLang="zh-CN" dirty="0"/>
              <a:t> </a:t>
            </a:r>
            <a:r>
              <a:rPr lang="zh-CN" altLang="en-US" dirty="0"/>
              <a:t>三元组是包含</a:t>
            </a:r>
            <a:r>
              <a:rPr lang="zh-CN" altLang="en-US" b="1" dirty="0">
                <a:solidFill>
                  <a:srgbClr val="C00000"/>
                </a:solidFill>
              </a:rPr>
              <a:t>三个元素的行向量</a:t>
            </a:r>
            <a:r>
              <a:rPr lang="zh-CN" altLang="en-US" dirty="0"/>
              <a:t>，其元素分别指定颜色中</a:t>
            </a:r>
            <a:r>
              <a:rPr lang="zh-CN" altLang="en-US" b="1" dirty="0">
                <a:solidFill>
                  <a:srgbClr val="C00000"/>
                </a:solidFill>
              </a:rPr>
              <a:t>红、绿、蓝分量</a:t>
            </a:r>
            <a:r>
              <a:rPr lang="zh-CN" altLang="en-US" dirty="0"/>
              <a:t>的强度。</a:t>
            </a:r>
            <a:r>
              <a:rPr lang="zh-CN" altLang="en-US" b="1" dirty="0">
                <a:solidFill>
                  <a:srgbClr val="C00000"/>
                </a:solidFill>
              </a:rPr>
              <a:t>强度值必须位于 </a:t>
            </a:r>
            <a:r>
              <a:rPr lang="en-US" altLang="zh-CN" b="1" dirty="0">
                <a:solidFill>
                  <a:srgbClr val="C00000"/>
                </a:solidFill>
              </a:rPr>
              <a:t>[0,1] </a:t>
            </a:r>
            <a:r>
              <a:rPr lang="zh-CN" altLang="en-US" b="1" dirty="0">
                <a:solidFill>
                  <a:srgbClr val="C00000"/>
                </a:solidFill>
              </a:rPr>
              <a:t>范围内</a:t>
            </a:r>
            <a:r>
              <a:rPr lang="zh-CN" altLang="en-US" dirty="0"/>
              <a:t>，例如 </a:t>
            </a:r>
            <a:r>
              <a:rPr lang="en-US" altLang="zh-CN" dirty="0"/>
              <a:t>[0.4 0.6 0.7]</a:t>
            </a:r>
            <a:r>
              <a:rPr lang="zh-CN" altLang="en-US" dirty="0"/>
              <a:t>。</a:t>
            </a:r>
          </a:p>
          <a:p>
            <a:pPr>
              <a:lnSpc>
                <a:spcPct val="200000"/>
              </a:lnSpc>
            </a:pPr>
            <a:r>
              <a:rPr lang="en-US" altLang="zh-CN" dirty="0"/>
              <a:t>2.</a:t>
            </a:r>
            <a:r>
              <a:rPr lang="zh-CN" altLang="en-US" dirty="0"/>
              <a:t>十六进制颜色代码是字符向量或字符串标量，</a:t>
            </a:r>
            <a:r>
              <a:rPr lang="zh-CN" altLang="en-US" b="1" dirty="0">
                <a:solidFill>
                  <a:srgbClr val="C00000"/>
                </a:solidFill>
              </a:rPr>
              <a:t>以井号 </a:t>
            </a:r>
            <a:r>
              <a:rPr lang="en-US" altLang="zh-CN" b="1" dirty="0">
                <a:solidFill>
                  <a:srgbClr val="C00000"/>
                </a:solidFill>
              </a:rPr>
              <a:t>(#) </a:t>
            </a:r>
            <a:r>
              <a:rPr lang="zh-CN" altLang="en-US" b="1" dirty="0">
                <a:solidFill>
                  <a:srgbClr val="C00000"/>
                </a:solidFill>
              </a:rPr>
              <a:t>开头</a:t>
            </a:r>
            <a:r>
              <a:rPr lang="zh-CN" altLang="en-US" dirty="0"/>
              <a:t>，后跟三个或六个十六进制数字，</a:t>
            </a:r>
            <a:r>
              <a:rPr lang="zh-CN" altLang="en-US" b="1" dirty="0">
                <a:solidFill>
                  <a:srgbClr val="C00000"/>
                </a:solidFill>
              </a:rPr>
              <a:t>范围可以是 </a:t>
            </a:r>
            <a:r>
              <a:rPr lang="en-US" altLang="zh-CN" b="1" dirty="0">
                <a:solidFill>
                  <a:srgbClr val="C00000"/>
                </a:solidFill>
              </a:rPr>
              <a:t>0 </a:t>
            </a:r>
            <a:r>
              <a:rPr lang="zh-CN" altLang="en-US" b="1" dirty="0">
                <a:solidFill>
                  <a:srgbClr val="C00000"/>
                </a:solidFill>
              </a:rPr>
              <a:t>到 </a:t>
            </a:r>
            <a:r>
              <a:rPr lang="en-US" altLang="zh-CN" b="1" dirty="0">
                <a:solidFill>
                  <a:srgbClr val="C00000"/>
                </a:solidFill>
              </a:rPr>
              <a:t>F</a:t>
            </a:r>
            <a:r>
              <a:rPr lang="zh-CN" altLang="en-US" dirty="0"/>
              <a:t>。这些值不区分大小写。因此，颜色代码 </a:t>
            </a:r>
            <a:r>
              <a:rPr lang="en-US" altLang="zh-CN" dirty="0"/>
              <a:t>'#</a:t>
            </a:r>
            <a:r>
              <a:rPr lang="en-US" altLang="zh-CN" dirty="0" err="1"/>
              <a:t>FF8800</a:t>
            </a:r>
            <a:r>
              <a:rPr lang="en-US" altLang="zh-CN" dirty="0"/>
              <a:t>' </a:t>
            </a:r>
            <a:r>
              <a:rPr lang="zh-CN" altLang="en-US" dirty="0"/>
              <a:t>与 </a:t>
            </a:r>
            <a:r>
              <a:rPr lang="en-US" altLang="zh-CN" dirty="0"/>
              <a:t>'#</a:t>
            </a:r>
            <a:r>
              <a:rPr lang="en-US" altLang="zh-CN" dirty="0" err="1"/>
              <a:t>ff8800</a:t>
            </a:r>
            <a:r>
              <a:rPr lang="en-US" altLang="zh-CN" dirty="0"/>
              <a:t>'</a:t>
            </a:r>
            <a:r>
              <a:rPr lang="zh-CN" altLang="en-US" dirty="0"/>
              <a:t>、</a:t>
            </a:r>
            <a:r>
              <a:rPr lang="en-US" altLang="zh-CN" dirty="0"/>
              <a:t>'#</a:t>
            </a:r>
            <a:r>
              <a:rPr lang="en-US" altLang="zh-CN" dirty="0" err="1"/>
              <a:t>F80</a:t>
            </a:r>
            <a:r>
              <a:rPr lang="en-US" altLang="zh-CN" dirty="0"/>
              <a:t>' </a:t>
            </a:r>
            <a:r>
              <a:rPr lang="zh-CN" altLang="en-US" dirty="0"/>
              <a:t>与 </a:t>
            </a:r>
            <a:r>
              <a:rPr lang="en-US" altLang="zh-CN" dirty="0"/>
              <a:t>'#</a:t>
            </a:r>
            <a:r>
              <a:rPr lang="en-US" altLang="zh-CN" dirty="0" err="1"/>
              <a:t>f80</a:t>
            </a:r>
            <a:r>
              <a:rPr lang="en-US" altLang="zh-CN" dirty="0"/>
              <a:t>' </a:t>
            </a:r>
            <a:r>
              <a:rPr lang="zh-CN" altLang="en-US" dirty="0"/>
              <a:t>是等效的。</a:t>
            </a:r>
          </a:p>
        </p:txBody>
      </p:sp>
    </p:spTree>
    <p:custDataLst>
      <p:tags r:id="rId1"/>
    </p:custDataLst>
    <p:extLst>
      <p:ext uri="{BB962C8B-B14F-4D97-AF65-F5344CB8AC3E}">
        <p14:creationId xmlns:p14="http://schemas.microsoft.com/office/powerpoint/2010/main" val="3824896028"/>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611906"/>
            <a:ext cx="6705424" cy="369332"/>
          </a:xfrm>
          <a:prstGeom prst="rect">
            <a:avLst/>
          </a:prstGeom>
          <a:noFill/>
        </p:spPr>
        <p:txBody>
          <a:bodyPr wrap="square" rtlCol="0">
            <a:spAutoFit/>
          </a:bodyPr>
          <a:lstStyle/>
          <a:p>
            <a:r>
              <a:rPr lang="zh-CN" altLang="en-US" dirty="0"/>
              <a:t>组合标记</a:t>
            </a:r>
          </a:p>
        </p:txBody>
      </p:sp>
      <p:sp>
        <p:nvSpPr>
          <p:cNvPr id="8" name="文本框 7">
            <a:extLst>
              <a:ext uri="{FF2B5EF4-FFF2-40B4-BE49-F238E27FC236}">
                <a16:creationId xmlns:a16="http://schemas.microsoft.com/office/drawing/2014/main" id="{A6B67719-A2A4-4885-87BF-999203B15818}"/>
              </a:ext>
            </a:extLst>
          </p:cNvPr>
          <p:cNvSpPr txBox="1"/>
          <p:nvPr/>
        </p:nvSpPr>
        <p:spPr>
          <a:xfrm>
            <a:off x="685902" y="2163359"/>
            <a:ext cx="6705424" cy="1696490"/>
          </a:xfrm>
          <a:prstGeom prst="rect">
            <a:avLst/>
          </a:prstGeom>
          <a:noFill/>
        </p:spPr>
        <p:txBody>
          <a:bodyPr wrap="square" rtlCol="0">
            <a:spAutoFit/>
          </a:bodyPr>
          <a:lstStyle/>
          <a:p>
            <a:pPr marL="342900" indent="-342900">
              <a:lnSpc>
                <a:spcPct val="150000"/>
              </a:lnSpc>
              <a:buAutoNum type="arabicPeriod"/>
            </a:pPr>
            <a:r>
              <a:rPr lang="zh-CN" altLang="en-US" dirty="0"/>
              <a:t>在 </a:t>
            </a:r>
            <a:r>
              <a:rPr lang="en-US" altLang="zh-CN" dirty="0" err="1"/>
              <a:t>LineSpec</a:t>
            </a:r>
            <a:r>
              <a:rPr lang="en-US" altLang="zh-CN" dirty="0"/>
              <a:t> </a:t>
            </a:r>
            <a:r>
              <a:rPr lang="zh-CN" altLang="en-US" dirty="0"/>
              <a:t>中可对线性</a:t>
            </a:r>
            <a:r>
              <a:rPr lang="en-US" altLang="zh-CN" dirty="0"/>
              <a:t>/</a:t>
            </a:r>
            <a:r>
              <a:rPr lang="zh-CN" altLang="en-US" dirty="0"/>
              <a:t>颜色</a:t>
            </a:r>
            <a:r>
              <a:rPr lang="en-US" altLang="zh-CN" dirty="0"/>
              <a:t>/</a:t>
            </a:r>
            <a:r>
              <a:rPr lang="zh-CN" altLang="en-US" dirty="0"/>
              <a:t>标记进行</a:t>
            </a:r>
            <a:r>
              <a:rPr lang="zh-CN" altLang="en-US" dirty="0">
                <a:solidFill>
                  <a:srgbClr val="C00000"/>
                </a:solidFill>
              </a:rPr>
              <a:t>同时指定</a:t>
            </a:r>
            <a:endParaRPr lang="en-US" altLang="zh-CN" dirty="0">
              <a:solidFill>
                <a:srgbClr val="C00000"/>
              </a:solidFill>
            </a:endParaRPr>
          </a:p>
          <a:p>
            <a:pPr marL="342900" indent="-342900">
              <a:lnSpc>
                <a:spcPct val="150000"/>
              </a:lnSpc>
              <a:buAutoNum type="arabicPeriod"/>
            </a:pPr>
            <a:r>
              <a:rPr lang="zh-CN" altLang="en-US" dirty="0"/>
              <a:t>对于线性</a:t>
            </a:r>
            <a:r>
              <a:rPr lang="en-US" altLang="zh-CN" dirty="0"/>
              <a:t>/</a:t>
            </a:r>
            <a:r>
              <a:rPr lang="zh-CN" altLang="en-US" dirty="0"/>
              <a:t>颜色</a:t>
            </a:r>
            <a:r>
              <a:rPr lang="en-US" altLang="zh-CN" dirty="0"/>
              <a:t>/</a:t>
            </a:r>
            <a:r>
              <a:rPr lang="zh-CN" altLang="en-US" dirty="0"/>
              <a:t>标记的组合，其是</a:t>
            </a:r>
            <a:r>
              <a:rPr lang="zh-CN" altLang="en-US" dirty="0">
                <a:solidFill>
                  <a:srgbClr val="C00000"/>
                </a:solidFill>
              </a:rPr>
              <a:t>顺序无关</a:t>
            </a:r>
            <a:r>
              <a:rPr lang="zh-CN" altLang="en-US" dirty="0"/>
              <a:t>的，可随意排列</a:t>
            </a:r>
            <a:endParaRPr lang="en-US" altLang="zh-CN" dirty="0"/>
          </a:p>
          <a:p>
            <a:pPr marL="342900" indent="-342900">
              <a:lnSpc>
                <a:spcPct val="150000"/>
              </a:lnSpc>
              <a:buAutoNum type="arabicPeriod"/>
            </a:pPr>
            <a:r>
              <a:rPr lang="zh-CN" altLang="en-US" dirty="0"/>
              <a:t>注意上述参数都是对</a:t>
            </a:r>
            <a:r>
              <a:rPr lang="zh-CN" altLang="en-US" dirty="0">
                <a:solidFill>
                  <a:srgbClr val="C00000"/>
                </a:solidFill>
              </a:rPr>
              <a:t>曲线进行操作</a:t>
            </a:r>
            <a:r>
              <a:rPr lang="zh-CN" altLang="en-US" dirty="0"/>
              <a:t>的，如果想更改标记颜色，需利用 </a:t>
            </a:r>
            <a:r>
              <a:rPr lang="en-US" altLang="zh-CN" dirty="0"/>
              <a:t>Marker </a:t>
            </a:r>
            <a:r>
              <a:rPr lang="zh-CN" altLang="en-US" dirty="0"/>
              <a:t>系列参数</a:t>
            </a:r>
            <a:endParaRPr lang="en-US" altLang="zh-CN" dirty="0"/>
          </a:p>
        </p:txBody>
      </p:sp>
    </p:spTree>
    <p:custDataLst>
      <p:tags r:id="rId1"/>
    </p:custDataLst>
    <p:extLst>
      <p:ext uri="{BB962C8B-B14F-4D97-AF65-F5344CB8AC3E}">
        <p14:creationId xmlns:p14="http://schemas.microsoft.com/office/powerpoint/2010/main" val="593184294"/>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添加标题和轴标签</a:t>
            </a:r>
          </a:p>
        </p:txBody>
      </p:sp>
      <p:pic>
        <p:nvPicPr>
          <p:cNvPr id="9218" name="Picture 2">
            <a:extLst>
              <a:ext uri="{FF2B5EF4-FFF2-40B4-BE49-F238E27FC236}">
                <a16:creationId xmlns:a16="http://schemas.microsoft.com/office/drawing/2014/main" id="{938802DA-6CC4-4A88-9924-CBDD03294D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20" y="2630030"/>
            <a:ext cx="4648078" cy="348605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E538FF5-9FD3-4F49-A341-35B602A4BBCA}"/>
              </a:ext>
            </a:extLst>
          </p:cNvPr>
          <p:cNvSpPr txBox="1"/>
          <p:nvPr/>
        </p:nvSpPr>
        <p:spPr>
          <a:xfrm>
            <a:off x="304912" y="1912493"/>
            <a:ext cx="6172038" cy="1754326"/>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(0,10,150);</a:t>
            </a:r>
          </a:p>
          <a:p>
            <a:r>
              <a:rPr lang="en-US" altLang="zh-CN" sz="1800" b="0" i="0" u="none" strike="noStrike" baseline="0" dirty="0">
                <a:solidFill>
                  <a:srgbClr val="000000"/>
                </a:solidFill>
                <a:latin typeface="Courier New" panose="02070309020205020404" pitchFamily="49" charset="0"/>
              </a:rPr>
              <a:t>y = cos(5*x);</a:t>
            </a:r>
          </a:p>
          <a:p>
            <a:r>
              <a:rPr lang="es-ES" altLang="zh-CN" sz="1800" b="0" i="0" u="none" strike="noStrike" baseline="0" dirty="0">
                <a:solidFill>
                  <a:srgbClr val="000000"/>
                </a:solidFill>
                <a:latin typeface="Courier New" panose="02070309020205020404" pitchFamily="49" charset="0"/>
              </a:rPr>
              <a:t>plot(x,y,</a:t>
            </a:r>
            <a:r>
              <a:rPr lang="es-ES" altLang="zh-CN" sz="1800" b="0" i="0" u="none" strike="noStrike" baseline="0" dirty="0">
                <a:solidFill>
                  <a:srgbClr val="A020F0"/>
                </a:solidFill>
                <a:latin typeface="Courier New" panose="02070309020205020404" pitchFamily="49" charset="0"/>
              </a:rPr>
              <a:t>'Color'</a:t>
            </a:r>
            <a:r>
              <a:rPr lang="es-ES" altLang="zh-CN" sz="1800" b="0" i="0" u="none" strike="noStrike" baseline="0" dirty="0">
                <a:solidFill>
                  <a:srgbClr val="000000"/>
                </a:solidFill>
                <a:latin typeface="Courier New" panose="02070309020205020404" pitchFamily="49" charset="0"/>
              </a:rPr>
              <a:t>,[0,0.7,0.9])</a:t>
            </a:r>
          </a:p>
          <a:p>
            <a:r>
              <a:rPr lang="en-US" altLang="zh-CN" sz="1800" b="0" i="0" u="none" strike="noStrike" baseline="0" dirty="0">
                <a:solidFill>
                  <a:srgbClr val="000000"/>
                </a:solidFill>
                <a:latin typeface="Courier New" panose="02070309020205020404" pitchFamily="49" charset="0"/>
              </a:rPr>
              <a:t>title(</a:t>
            </a:r>
            <a:r>
              <a:rPr lang="en-US" altLang="zh-CN" sz="1800" b="0" i="0" u="none" strike="noStrike" baseline="0" dirty="0">
                <a:solidFill>
                  <a:srgbClr val="A020F0"/>
                </a:solidFill>
                <a:latin typeface="Courier New" panose="02070309020205020404" pitchFamily="49" charset="0"/>
              </a:rPr>
              <a:t>'2-D Line Plot'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err="1">
                <a:solidFill>
                  <a:srgbClr val="000000"/>
                </a:solidFill>
                <a:latin typeface="Courier New" panose="02070309020205020404" pitchFamily="49" charset="0"/>
              </a:rPr>
              <a:t>xlabel</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'x'</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err="1">
                <a:solidFill>
                  <a:srgbClr val="000000"/>
                </a:solidFill>
                <a:latin typeface="Courier New" panose="02070309020205020404" pitchFamily="49" charset="0"/>
              </a:rPr>
              <a:t>ylabel</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'cos(</a:t>
            </a:r>
            <a:r>
              <a:rPr lang="en-US" altLang="zh-CN" sz="1800" b="0" i="0" u="none" strike="noStrike" baseline="0" dirty="0" err="1">
                <a:solidFill>
                  <a:srgbClr val="A020F0"/>
                </a:solidFill>
                <a:latin typeface="Courier New" panose="02070309020205020404" pitchFamily="49" charset="0"/>
              </a:rPr>
              <a:t>5x</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18194633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矩形 443393"/>
          <p:cNvSpPr/>
          <p:nvPr/>
        </p:nvSpPr>
        <p:spPr>
          <a:xfrm>
            <a:off x="914496" y="2514624"/>
            <a:ext cx="6732588" cy="2448872"/>
          </a:xfrm>
          <a:prstGeom prst="rect">
            <a:avLst/>
          </a:prstGeom>
          <a:noFill/>
          <a:ln w="12700">
            <a:noFill/>
          </a:ln>
        </p:spPr>
        <p:txBody>
          <a:bodyPr lIns="90488" tIns="44450" rIns="90488" bIns="44450"/>
          <a:lstStyle/>
          <a:p>
            <a:pPr marL="812800" indent="-812800" algn="just" fontAlgn="base">
              <a:lnSpc>
                <a:spcPct val="150000"/>
              </a:lnSpc>
              <a:spcBef>
                <a:spcPct val="20000"/>
              </a:spcBef>
            </a:pPr>
            <a:r>
              <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3.1.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二维图像绘制</a:t>
            </a:r>
            <a:endPar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812800" indent="-812800" algn="just">
              <a:lnSpc>
                <a:spcPct val="150000"/>
              </a:lnSpc>
              <a:spcBef>
                <a:spcPct val="20000"/>
              </a:spcBef>
            </a:pPr>
            <a:r>
              <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3.2. </a:t>
            </a:r>
            <a:r>
              <a:rPr lang="zh-CN" altLang="en-US" sz="2400" b="1" noProof="1">
                <a:effectLst>
                  <a:outerShdw blurRad="38100" dist="38100" dir="2700000">
                    <a:srgbClr val="C0C0C0"/>
                  </a:outerShdw>
                </a:effectLst>
                <a:latin typeface="Arial" panose="020B0604020202020204" pitchFamily="34" charset="0"/>
              </a:rPr>
              <a:t>三</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维图像绘制</a:t>
            </a:r>
            <a:endParaRPr lang="zh-CN" altLang="en-US" sz="2400" b="1" strike="noStrike" noProof="1">
              <a:effectLst>
                <a:outerShdw blurRad="38100" dist="38100" dir="2700000">
                  <a:srgbClr val="C0C0C0"/>
                </a:outerShdw>
              </a:effectLst>
              <a:latin typeface="Arial" panose="020B0604020202020204" pitchFamily="34" charset="0"/>
            </a:endParaRPr>
          </a:p>
          <a:p>
            <a:pPr marL="812800" indent="-812800" algn="just" fontAlgn="base">
              <a:lnSpc>
                <a:spcPct val="150000"/>
              </a:lnSpc>
              <a:spcBef>
                <a:spcPct val="20000"/>
              </a:spcBef>
            </a:pPr>
            <a:r>
              <a:rPr lang="en-US" altLang="zh-CN"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3.3.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句柄</a:t>
            </a:r>
            <a:r>
              <a:rPr lang="en-US" altLang="zh-CN"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窗口控制</a:t>
            </a:r>
            <a:endParaRPr lang="zh-CN" altLang="en-US" sz="3200" b="1" strike="noStrike" noProof="1">
              <a:effectLst>
                <a:outerShdw blurRad="38100" dist="38100" dir="2700000">
                  <a:srgbClr val="C0C0C0"/>
                </a:outerShdw>
              </a:effectLst>
              <a:latin typeface="Arial" panose="020B0604020202020204" pitchFamily="34" charset="0"/>
            </a:endParaRPr>
          </a:p>
        </p:txBody>
      </p:sp>
      <p:pic>
        <p:nvPicPr>
          <p:cNvPr id="126978" name="图片 3"/>
          <p:cNvPicPr>
            <a:picLocks noChangeAspect="1"/>
          </p:cNvPicPr>
          <p:nvPr/>
        </p:nvPicPr>
        <p:blipFill>
          <a:blip r:embed="rId4"/>
          <a:srcRect l="16956" t="12379" r="18745" b="32552"/>
          <a:stretch>
            <a:fillRect/>
          </a:stretch>
        </p:blipFill>
        <p:spPr>
          <a:xfrm>
            <a:off x="7945120" y="614045"/>
            <a:ext cx="1198880" cy="1189355"/>
          </a:xfrm>
          <a:prstGeom prst="rect">
            <a:avLst/>
          </a:prstGeom>
          <a:noFill/>
          <a:ln w="9525">
            <a:noFill/>
          </a:ln>
        </p:spPr>
      </p:pic>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719BA136-F543-48B0-A071-F0071DCF9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22" y="2672506"/>
            <a:ext cx="4635380" cy="3476535"/>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绘制持续时间并指定刻度格式</a:t>
            </a:r>
          </a:p>
        </p:txBody>
      </p:sp>
      <p:sp>
        <p:nvSpPr>
          <p:cNvPr id="8" name="文本框 7">
            <a:extLst>
              <a:ext uri="{FF2B5EF4-FFF2-40B4-BE49-F238E27FC236}">
                <a16:creationId xmlns:a16="http://schemas.microsoft.com/office/drawing/2014/main" id="{DE538FF5-9FD3-4F49-A341-35B602A4BBCA}"/>
              </a:ext>
            </a:extLst>
          </p:cNvPr>
          <p:cNvSpPr txBox="1"/>
          <p:nvPr/>
        </p:nvSpPr>
        <p:spPr>
          <a:xfrm>
            <a:off x="304912" y="1912493"/>
            <a:ext cx="6172038" cy="923330"/>
          </a:xfrm>
          <a:prstGeom prst="rect">
            <a:avLst/>
          </a:prstGeom>
          <a:noFill/>
        </p:spPr>
        <p:txBody>
          <a:bodyPr wrap="square">
            <a:spAutoFit/>
          </a:bodyPr>
          <a:lstStyle/>
          <a:p>
            <a:r>
              <a:rPr lang="fr-FR" altLang="zh-CN" sz="1800" b="0" i="0" u="none" strike="noStrike" baseline="0" dirty="0">
                <a:solidFill>
                  <a:srgbClr val="000000"/>
                </a:solidFill>
                <a:latin typeface="Courier New" panose="02070309020205020404" pitchFamily="49" charset="0"/>
              </a:rPr>
              <a:t>t = 0:seconds(30):minutes(3);</a:t>
            </a:r>
          </a:p>
          <a:p>
            <a:r>
              <a:rPr lang="en-US" altLang="zh-CN" sz="1800" b="0" i="0" u="none" strike="noStrike" baseline="0" dirty="0">
                <a:solidFill>
                  <a:srgbClr val="000000"/>
                </a:solidFill>
                <a:latin typeface="Courier New" panose="02070309020205020404" pitchFamily="49" charset="0"/>
              </a:rPr>
              <a:t>y = rand(1,7);</a:t>
            </a:r>
          </a:p>
          <a:p>
            <a:r>
              <a:rPr lang="fr-FR" altLang="zh-CN" sz="1800" b="0" i="0" u="none" strike="noStrike" baseline="0" dirty="0">
                <a:solidFill>
                  <a:srgbClr val="000000"/>
                </a:solidFill>
                <a:latin typeface="Courier New" panose="02070309020205020404" pitchFamily="49" charset="0"/>
              </a:rPr>
              <a:t>plot(t,y,</a:t>
            </a:r>
            <a:r>
              <a:rPr lang="fr-FR" altLang="zh-CN" sz="1800" b="0" i="0" u="none" strike="noStrike" baseline="0" dirty="0">
                <a:solidFill>
                  <a:srgbClr val="A020F0"/>
                </a:solidFill>
                <a:latin typeface="Courier New" panose="02070309020205020404" pitchFamily="49" charset="0"/>
              </a:rPr>
              <a:t>'DurationTickFormat'</a:t>
            </a:r>
            <a:r>
              <a:rPr lang="fr-FR" altLang="zh-CN" sz="1800" b="0" i="0" u="none" strike="noStrike" baseline="0" dirty="0">
                <a:solidFill>
                  <a:srgbClr val="000000"/>
                </a:solidFill>
                <a:latin typeface="Courier New" panose="02070309020205020404" pitchFamily="49" charset="0"/>
              </a:rPr>
              <a:t>,</a:t>
            </a:r>
            <a:r>
              <a:rPr lang="fr-FR" altLang="zh-CN" sz="1800" b="0" i="0" u="none" strike="noStrike" baseline="0" dirty="0">
                <a:solidFill>
                  <a:srgbClr val="A020F0"/>
                </a:solidFill>
                <a:latin typeface="Courier New" panose="02070309020205020404" pitchFamily="49" charset="0"/>
              </a:rPr>
              <a:t>'mm:ss'</a:t>
            </a:r>
            <a:r>
              <a:rPr lang="fr-FR"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241903528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719BA136-F543-48B0-A071-F0071DCF9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22" y="2672506"/>
            <a:ext cx="4635380" cy="3476535"/>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绘制持续时间并指定刻度格式</a:t>
            </a:r>
          </a:p>
        </p:txBody>
      </p:sp>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6172038" cy="923330"/>
          </a:xfrm>
          <a:prstGeom prst="rect">
            <a:avLst/>
          </a:prstGeom>
          <a:noFill/>
        </p:spPr>
        <p:txBody>
          <a:bodyPr wrap="square">
            <a:spAutoFit/>
          </a:bodyPr>
          <a:lstStyle/>
          <a:p>
            <a:r>
              <a:rPr lang="fr-FR" altLang="zh-CN" sz="1800" b="0" i="0" u="none" strike="noStrike" baseline="0" dirty="0">
                <a:solidFill>
                  <a:srgbClr val="000000"/>
                </a:solidFill>
                <a:latin typeface="Courier New" panose="02070309020205020404" pitchFamily="49" charset="0"/>
              </a:rPr>
              <a:t>t = 0:seconds(30):minutes(3);</a:t>
            </a:r>
          </a:p>
          <a:p>
            <a:r>
              <a:rPr lang="en-US" altLang="zh-CN" sz="1800" b="0" i="0" u="none" strike="noStrike" baseline="0" dirty="0">
                <a:solidFill>
                  <a:srgbClr val="000000"/>
                </a:solidFill>
                <a:latin typeface="Courier New" panose="02070309020205020404" pitchFamily="49" charset="0"/>
              </a:rPr>
              <a:t>y = rand(1,7);</a:t>
            </a:r>
          </a:p>
          <a:p>
            <a:r>
              <a:rPr lang="fr-FR" altLang="zh-CN" sz="1800" b="0" i="0" u="none" strike="noStrike" baseline="0" dirty="0">
                <a:solidFill>
                  <a:srgbClr val="000000"/>
                </a:solidFill>
                <a:latin typeface="Courier New" panose="02070309020205020404" pitchFamily="49" charset="0"/>
              </a:rPr>
              <a:t>plot(t,y,</a:t>
            </a:r>
            <a:r>
              <a:rPr lang="fr-FR" altLang="zh-CN" sz="1800" b="0" i="0" u="none" strike="noStrike" baseline="0" dirty="0">
                <a:solidFill>
                  <a:srgbClr val="A020F0"/>
                </a:solidFill>
                <a:latin typeface="Courier New" panose="02070309020205020404" pitchFamily="49" charset="0"/>
              </a:rPr>
              <a:t>'DurationTickFormat'</a:t>
            </a:r>
            <a:r>
              <a:rPr lang="fr-FR" altLang="zh-CN" sz="1800" b="0" i="0" u="none" strike="noStrike" baseline="0" dirty="0">
                <a:solidFill>
                  <a:srgbClr val="000000"/>
                </a:solidFill>
                <a:latin typeface="Courier New" panose="02070309020205020404" pitchFamily="49" charset="0"/>
              </a:rPr>
              <a:t>,</a:t>
            </a:r>
            <a:r>
              <a:rPr lang="fr-FR" altLang="zh-CN" sz="1800" b="0" i="0" u="none" strike="noStrike" baseline="0" dirty="0">
                <a:solidFill>
                  <a:srgbClr val="A020F0"/>
                </a:solidFill>
                <a:latin typeface="Courier New" panose="02070309020205020404" pitchFamily="49" charset="0"/>
              </a:rPr>
              <a:t>'mm:ss'</a:t>
            </a:r>
            <a:r>
              <a:rPr lang="fr-FR"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12995438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a:extLst>
              <a:ext uri="{FF2B5EF4-FFF2-40B4-BE49-F238E27FC236}">
                <a16:creationId xmlns:a16="http://schemas.microsoft.com/office/drawing/2014/main" id="{D827BD18-1300-40AB-B14C-3614E8E8F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26" y="3658364"/>
            <a:ext cx="3453283" cy="2589962"/>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0" y="476435"/>
            <a:ext cx="457200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交叉知识</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-hold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方法</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7205C77C-2715-40A4-B5FD-8EB6B7585D76}"/>
              </a:ext>
            </a:extLst>
          </p:cNvPr>
          <p:cNvSpPr txBox="1"/>
          <p:nvPr/>
        </p:nvSpPr>
        <p:spPr>
          <a:xfrm>
            <a:off x="319140" y="1752144"/>
            <a:ext cx="8505720" cy="2031325"/>
          </a:xfrm>
          <a:prstGeom prst="rect">
            <a:avLst/>
          </a:prstGeom>
          <a:noFill/>
        </p:spPr>
        <p:txBody>
          <a:bodyPr wrap="square">
            <a:spAutoFit/>
          </a:bodyPr>
          <a:lstStyle/>
          <a:p>
            <a:r>
              <a:rPr lang="en-US" altLang="zh-CN" dirty="0"/>
              <a:t>hold on </a:t>
            </a:r>
            <a:r>
              <a:rPr lang="zh-CN" altLang="en-US" dirty="0">
                <a:solidFill>
                  <a:srgbClr val="C00000"/>
                </a:solidFill>
              </a:rPr>
              <a:t>保留当前坐标区中的绘图</a:t>
            </a:r>
            <a:r>
              <a:rPr lang="zh-CN" altLang="en-US" dirty="0"/>
              <a:t>，从而使</a:t>
            </a:r>
            <a:r>
              <a:rPr lang="zh-CN" altLang="en-US" dirty="0">
                <a:solidFill>
                  <a:srgbClr val="C00000"/>
                </a:solidFill>
              </a:rPr>
              <a:t>新添加到坐标区中的绘图不会删除现有绘图</a:t>
            </a:r>
            <a:r>
              <a:rPr lang="zh-CN" altLang="en-US" dirty="0"/>
              <a:t>。</a:t>
            </a:r>
            <a:r>
              <a:rPr lang="en-US" altLang="zh-CN" dirty="0"/>
              <a:t>MATLAB</a:t>
            </a:r>
            <a:r>
              <a:rPr lang="zh-CN" altLang="en-US" dirty="0"/>
              <a:t>将调整坐标区的范围、刻度线和刻度标签以显示完整范围的数据。如果不存在坐标区，</a:t>
            </a:r>
            <a:r>
              <a:rPr lang="en-US" altLang="zh-CN" dirty="0"/>
              <a:t>hold </a:t>
            </a:r>
            <a:r>
              <a:rPr lang="zh-CN" altLang="en-US" dirty="0"/>
              <a:t>命令会创建坐标区。</a:t>
            </a:r>
          </a:p>
          <a:p>
            <a:endParaRPr lang="en-US" altLang="zh-CN" dirty="0"/>
          </a:p>
          <a:p>
            <a:r>
              <a:rPr lang="en-US" altLang="zh-CN" dirty="0"/>
              <a:t>hold off </a:t>
            </a:r>
            <a:r>
              <a:rPr lang="zh-CN" altLang="en-US" dirty="0"/>
              <a:t>将保留状态设置为 </a:t>
            </a:r>
            <a:r>
              <a:rPr lang="en-US" altLang="zh-CN" dirty="0"/>
              <a:t>off</a:t>
            </a:r>
            <a:r>
              <a:rPr lang="zh-CN" altLang="en-US" dirty="0"/>
              <a:t>，从而使新添加到坐标区中的绘图清除现有绘图并重置所有的坐标区属性。添加到坐标区的下一个绘图基于坐标区的 </a:t>
            </a:r>
            <a:r>
              <a:rPr lang="en-US" altLang="zh-CN" dirty="0" err="1"/>
              <a:t>ColorOrder</a:t>
            </a:r>
            <a:r>
              <a:rPr lang="en-US" altLang="zh-CN" dirty="0"/>
              <a:t> </a:t>
            </a:r>
            <a:r>
              <a:rPr lang="zh-CN" altLang="en-US" dirty="0"/>
              <a:t>和 </a:t>
            </a:r>
            <a:r>
              <a:rPr lang="en-US" altLang="zh-CN" dirty="0" err="1"/>
              <a:t>LineStyleOrder</a:t>
            </a:r>
            <a:r>
              <a:rPr lang="en-US" altLang="zh-CN" dirty="0"/>
              <a:t> </a:t>
            </a:r>
            <a:r>
              <a:rPr lang="zh-CN" altLang="en-US" dirty="0"/>
              <a:t>属性使用第一个颜色和线型。</a:t>
            </a:r>
            <a:r>
              <a:rPr lang="zh-CN" altLang="en-US" dirty="0">
                <a:solidFill>
                  <a:srgbClr val="C00000"/>
                </a:solidFill>
              </a:rPr>
              <a:t>此选项为默认行为。</a:t>
            </a:r>
          </a:p>
        </p:txBody>
      </p:sp>
      <p:sp>
        <p:nvSpPr>
          <p:cNvPr id="11" name="文本框 10">
            <a:extLst>
              <a:ext uri="{FF2B5EF4-FFF2-40B4-BE49-F238E27FC236}">
                <a16:creationId xmlns:a16="http://schemas.microsoft.com/office/drawing/2014/main" id="{3D4E29F7-D133-4F37-A82F-3B3A7605B4A6}"/>
              </a:ext>
            </a:extLst>
          </p:cNvPr>
          <p:cNvSpPr txBox="1"/>
          <p:nvPr/>
        </p:nvSpPr>
        <p:spPr>
          <a:xfrm>
            <a:off x="647700" y="3916178"/>
            <a:ext cx="2400340" cy="2031325"/>
          </a:xfrm>
          <a:prstGeom prst="rect">
            <a:avLst/>
          </a:prstGeom>
          <a:noFill/>
        </p:spPr>
        <p:txBody>
          <a:bodyPr wrap="square">
            <a:spAutoFit/>
          </a:bodyPr>
          <a:lstStyle/>
          <a:p>
            <a:r>
              <a:rPr lang="en-US" altLang="zh-CN" dirty="0"/>
              <a:t>x = </a:t>
            </a:r>
            <a:r>
              <a:rPr lang="en-US" altLang="zh-CN" dirty="0" err="1"/>
              <a:t>linspace</a:t>
            </a:r>
            <a:r>
              <a:rPr lang="en-US" altLang="zh-CN" dirty="0"/>
              <a:t>(-</a:t>
            </a:r>
            <a:r>
              <a:rPr lang="en-US" altLang="zh-CN" dirty="0" err="1"/>
              <a:t>pi,pi</a:t>
            </a:r>
            <a:r>
              <a:rPr lang="en-US" altLang="zh-CN" dirty="0"/>
              <a:t>);</a:t>
            </a:r>
          </a:p>
          <a:p>
            <a:r>
              <a:rPr lang="en-US" altLang="zh-CN" dirty="0" err="1"/>
              <a:t>y1</a:t>
            </a:r>
            <a:r>
              <a:rPr lang="en-US" altLang="zh-CN" dirty="0"/>
              <a:t> = sin(x);</a:t>
            </a:r>
          </a:p>
          <a:p>
            <a:r>
              <a:rPr lang="en-US" altLang="zh-CN" dirty="0"/>
              <a:t>plot(</a:t>
            </a:r>
            <a:r>
              <a:rPr lang="en-US" altLang="zh-CN" dirty="0" err="1"/>
              <a:t>x,y1</a:t>
            </a:r>
            <a:r>
              <a:rPr lang="en-US" altLang="zh-CN" dirty="0"/>
              <a:t>)</a:t>
            </a:r>
          </a:p>
          <a:p>
            <a:r>
              <a:rPr lang="en-US" altLang="zh-CN" dirty="0"/>
              <a:t>hold on</a:t>
            </a:r>
          </a:p>
          <a:p>
            <a:r>
              <a:rPr lang="en-US" altLang="zh-CN" dirty="0" err="1"/>
              <a:t>y2</a:t>
            </a:r>
            <a:r>
              <a:rPr lang="en-US" altLang="zh-CN" dirty="0"/>
              <a:t> = cos(x);</a:t>
            </a:r>
          </a:p>
          <a:p>
            <a:r>
              <a:rPr lang="en-US" altLang="zh-CN" dirty="0"/>
              <a:t>plot(</a:t>
            </a:r>
            <a:r>
              <a:rPr lang="en-US" altLang="zh-CN" dirty="0" err="1"/>
              <a:t>x,y2</a:t>
            </a:r>
            <a:r>
              <a:rPr lang="en-US" altLang="zh-CN" dirty="0"/>
              <a:t>)</a:t>
            </a:r>
          </a:p>
          <a:p>
            <a:r>
              <a:rPr lang="en-US" altLang="zh-CN" dirty="0"/>
              <a:t>hold off</a:t>
            </a:r>
            <a:endParaRPr lang="zh-CN" altLang="en-US" dirty="0"/>
          </a:p>
        </p:txBody>
      </p:sp>
    </p:spTree>
    <p:custDataLst>
      <p:tags r:id="rId1"/>
    </p:custDataLst>
    <p:extLst>
      <p:ext uri="{BB962C8B-B14F-4D97-AF65-F5344CB8AC3E}">
        <p14:creationId xmlns:p14="http://schemas.microsoft.com/office/powerpoint/2010/main" val="4798274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绘制散点图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3" name="图片 2">
            <a:extLst>
              <a:ext uri="{FF2B5EF4-FFF2-40B4-BE49-F238E27FC236}">
                <a16:creationId xmlns:a16="http://schemas.microsoft.com/office/drawing/2014/main" id="{01F581BC-D681-4FF8-8419-5415B943B8B1}"/>
              </a:ext>
            </a:extLst>
          </p:cNvPr>
          <p:cNvPicPr>
            <a:picLocks noChangeAspect="1"/>
          </p:cNvPicPr>
          <p:nvPr/>
        </p:nvPicPr>
        <p:blipFill>
          <a:blip r:embed="rId5"/>
          <a:stretch>
            <a:fillRect/>
          </a:stretch>
        </p:blipFill>
        <p:spPr>
          <a:xfrm>
            <a:off x="190555" y="1618672"/>
            <a:ext cx="8762890" cy="4698308"/>
          </a:xfrm>
          <a:prstGeom prst="rect">
            <a:avLst/>
          </a:prstGeom>
        </p:spPr>
      </p:pic>
    </p:spTree>
    <p:custDataLst>
      <p:tags r:id="rId1"/>
    </p:custDataLst>
    <p:extLst>
      <p:ext uri="{BB962C8B-B14F-4D97-AF65-F5344CB8AC3E}">
        <p14:creationId xmlns:p14="http://schemas.microsoft.com/office/powerpoint/2010/main" val="4196032282"/>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070748EC-EE43-481B-9293-332E60541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8410" y="2185773"/>
            <a:ext cx="4897080" cy="3672810"/>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绘制散点图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创建散点图</a:t>
            </a:r>
          </a:p>
        </p:txBody>
      </p:sp>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6172038" cy="923330"/>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(0,3*</a:t>
            </a:r>
            <a:r>
              <a:rPr lang="en-US" altLang="zh-CN" sz="1800" b="0" i="0" u="none" strike="noStrike" baseline="0" dirty="0" err="1">
                <a:solidFill>
                  <a:srgbClr val="000000"/>
                </a:solidFill>
                <a:latin typeface="Courier New" panose="02070309020205020404" pitchFamily="49" charset="0"/>
              </a:rPr>
              <a:t>pi,200</a:t>
            </a:r>
            <a:r>
              <a:rPr lang="en-US" altLang="zh-CN" sz="1800" b="0" i="0" u="none" strike="noStrike" baseline="0" dirty="0">
                <a:solidFill>
                  <a:srgbClr val="000000"/>
                </a:solidFill>
                <a:latin typeface="Courier New" panose="02070309020205020404" pitchFamily="49" charset="0"/>
              </a:rPr>
              <a:t>);</a:t>
            </a:r>
          </a:p>
          <a:p>
            <a:r>
              <a:rPr lang="es-ES" altLang="zh-CN" sz="1800" b="0" i="0" u="none" strike="noStrike" baseline="0" dirty="0">
                <a:solidFill>
                  <a:srgbClr val="000000"/>
                </a:solidFill>
                <a:latin typeface="Courier New" panose="02070309020205020404" pitchFamily="49" charset="0"/>
              </a:rPr>
              <a:t>y = cos(x) + rand(1,200);  </a:t>
            </a:r>
          </a:p>
          <a:p>
            <a:r>
              <a:rPr lang="en-US" altLang="zh-CN" sz="1800" b="0" i="0" u="none" strike="noStrike" baseline="0" dirty="0">
                <a:solidFill>
                  <a:srgbClr val="000000"/>
                </a:solidFill>
                <a:latin typeface="Courier New" panose="02070309020205020404" pitchFamily="49" charset="0"/>
              </a:rPr>
              <a:t>scatter(</a:t>
            </a:r>
            <a:r>
              <a:rPr lang="en-US" altLang="zh-CN" sz="1800" b="0" i="0" u="none" strike="noStrike" baseline="0" dirty="0" err="1">
                <a:solidFill>
                  <a:srgbClr val="000000"/>
                </a:solidFill>
                <a:latin typeface="Courier New" panose="02070309020205020404" pitchFamily="49" charset="0"/>
              </a:rPr>
              <a:t>x,y</a:t>
            </a:r>
            <a:r>
              <a:rPr lang="en-US"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11658154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2504C206-7468-4B60-A900-2335CAC990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903" y="2434469"/>
            <a:ext cx="4759669" cy="3569752"/>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绘制散点图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改变点的大小</a:t>
            </a:r>
          </a:p>
        </p:txBody>
      </p:sp>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6172038" cy="1200329"/>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(0,3*</a:t>
            </a:r>
            <a:r>
              <a:rPr lang="en-US" altLang="zh-CN" sz="1800" b="0" i="0" u="none" strike="noStrike" baseline="0" dirty="0" err="1">
                <a:solidFill>
                  <a:srgbClr val="000000"/>
                </a:solidFill>
                <a:latin typeface="Courier New" panose="02070309020205020404" pitchFamily="49" charset="0"/>
              </a:rPr>
              <a:t>pi,200</a:t>
            </a:r>
            <a:r>
              <a:rPr lang="en-US" altLang="zh-CN" sz="1800" b="0" i="0" u="none" strike="noStrike" baseline="0" dirty="0">
                <a:solidFill>
                  <a:srgbClr val="000000"/>
                </a:solidFill>
                <a:latin typeface="Courier New" panose="02070309020205020404" pitchFamily="49" charset="0"/>
              </a:rPr>
              <a:t>);</a:t>
            </a:r>
          </a:p>
          <a:p>
            <a:r>
              <a:rPr lang="es-ES" altLang="zh-CN" sz="1800" b="0" i="0" u="none" strike="noStrike" baseline="0" dirty="0">
                <a:solidFill>
                  <a:srgbClr val="000000"/>
                </a:solidFill>
                <a:latin typeface="Courier New" panose="02070309020205020404" pitchFamily="49" charset="0"/>
              </a:rPr>
              <a:t>y = cos(x) + rand(1,200);</a:t>
            </a:r>
          </a:p>
          <a:p>
            <a:r>
              <a:rPr lang="en-US" altLang="zh-CN" sz="1800" b="0" i="0" u="none" strike="noStrike" baseline="0" dirty="0" err="1">
                <a:solidFill>
                  <a:srgbClr val="000000"/>
                </a:solidFill>
                <a:latin typeface="Courier New" panose="02070309020205020404" pitchFamily="49" charset="0"/>
              </a:rPr>
              <a:t>sz</a:t>
            </a:r>
            <a:r>
              <a:rPr lang="en-US" altLang="zh-CN" sz="1800" b="0" i="0" u="none" strike="noStrike" baseline="0" dirty="0">
                <a:solidFill>
                  <a:srgbClr val="000000"/>
                </a:solidFill>
                <a:latin typeface="Courier New" panose="02070309020205020404" pitchFamily="49" charset="0"/>
              </a:rPr>
              <a:t>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(1,100,200);</a:t>
            </a:r>
          </a:p>
          <a:p>
            <a:r>
              <a:rPr lang="en-US" altLang="zh-CN" sz="1800" b="0" i="0" u="none" strike="noStrike" baseline="0" dirty="0">
                <a:solidFill>
                  <a:srgbClr val="000000"/>
                </a:solidFill>
                <a:latin typeface="Courier New" panose="02070309020205020404" pitchFamily="49" charset="0"/>
              </a:rPr>
              <a:t>scatter(</a:t>
            </a:r>
            <a:r>
              <a:rPr lang="en-US" altLang="zh-CN" sz="1800" b="0" i="0" u="none" strike="noStrike" baseline="0" dirty="0" err="1">
                <a:solidFill>
                  <a:srgbClr val="000000"/>
                </a:solidFill>
                <a:latin typeface="Courier New" panose="02070309020205020404" pitchFamily="49" charset="0"/>
              </a:rPr>
              <a:t>x,y,sz</a:t>
            </a:r>
            <a:r>
              <a:rPr lang="en-US"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13387164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a:extLst>
              <a:ext uri="{FF2B5EF4-FFF2-40B4-BE49-F238E27FC236}">
                <a16:creationId xmlns:a16="http://schemas.microsoft.com/office/drawing/2014/main" id="{D5B7EFDB-5F3F-4CEF-92EE-74C7B1356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6" y="2676702"/>
            <a:ext cx="4442512" cy="3331884"/>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绘制散点图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改变点的颜色</a:t>
            </a:r>
          </a:p>
        </p:txBody>
      </p:sp>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6172038" cy="1200329"/>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(0,3*</a:t>
            </a:r>
            <a:r>
              <a:rPr lang="en-US" altLang="zh-CN" sz="1800" b="0" i="0" u="none" strike="noStrike" baseline="0" dirty="0" err="1">
                <a:solidFill>
                  <a:srgbClr val="000000"/>
                </a:solidFill>
                <a:latin typeface="Courier New" panose="02070309020205020404" pitchFamily="49" charset="0"/>
              </a:rPr>
              <a:t>pi,200</a:t>
            </a:r>
            <a:r>
              <a:rPr lang="en-US" altLang="zh-CN" sz="1800" b="0" i="0" u="none" strike="noStrike" baseline="0" dirty="0">
                <a:solidFill>
                  <a:srgbClr val="000000"/>
                </a:solidFill>
                <a:latin typeface="Courier New" panose="02070309020205020404" pitchFamily="49" charset="0"/>
              </a:rPr>
              <a:t>);</a:t>
            </a:r>
          </a:p>
          <a:p>
            <a:r>
              <a:rPr lang="es-ES" altLang="zh-CN" sz="1800" b="0" i="0" u="none" strike="noStrike" baseline="0" dirty="0">
                <a:solidFill>
                  <a:srgbClr val="000000"/>
                </a:solidFill>
                <a:latin typeface="Courier New" panose="02070309020205020404" pitchFamily="49" charset="0"/>
              </a:rPr>
              <a:t>y = cos(x) + rand(1,200);</a:t>
            </a:r>
          </a:p>
          <a:p>
            <a:r>
              <a:rPr lang="en-US" altLang="zh-CN" sz="1800" b="0" i="0" u="none" strike="noStrike" baseline="0" dirty="0">
                <a:solidFill>
                  <a:srgbClr val="000000"/>
                </a:solidFill>
                <a:latin typeface="Courier New" panose="02070309020205020404" pitchFamily="49" charset="0"/>
              </a:rPr>
              <a:t>c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1,10,length</a:t>
            </a:r>
            <a:r>
              <a:rPr lang="en-US" altLang="zh-CN" sz="1800" b="0" i="0" u="none" strike="noStrike" baseline="0" dirty="0">
                <a:solidFill>
                  <a:srgbClr val="000000"/>
                </a:solidFill>
                <a:latin typeface="Courier New" panose="02070309020205020404" pitchFamily="49" charset="0"/>
              </a:rPr>
              <a:t>(x));</a:t>
            </a:r>
          </a:p>
          <a:p>
            <a:r>
              <a:rPr lang="en-US" altLang="zh-CN" sz="1800" b="0" i="0" u="none" strike="noStrike" baseline="0" dirty="0">
                <a:solidFill>
                  <a:srgbClr val="000000"/>
                </a:solidFill>
                <a:latin typeface="Courier New" panose="02070309020205020404" pitchFamily="49" charset="0"/>
              </a:rPr>
              <a:t>scatter(</a:t>
            </a:r>
            <a:r>
              <a:rPr lang="en-US" altLang="zh-CN" sz="1800" b="0" i="0" u="none" strike="noStrike" baseline="0" dirty="0" err="1">
                <a:solidFill>
                  <a:srgbClr val="000000"/>
                </a:solidFill>
                <a:latin typeface="Courier New" panose="02070309020205020404" pitchFamily="49" charset="0"/>
              </a:rPr>
              <a:t>x,y</a:t>
            </a:r>
            <a:r>
              <a:rPr lang="en-US" altLang="zh-CN" sz="1800" b="0" i="0" u="none" strike="noStrike" baseline="0" dirty="0">
                <a:solidFill>
                  <a:srgbClr val="000000"/>
                </a:solidFill>
                <a:latin typeface="Courier New" panose="02070309020205020404" pitchFamily="49" charset="0"/>
              </a:rPr>
              <a:t>,[],c)</a:t>
            </a:r>
          </a:p>
        </p:txBody>
      </p:sp>
    </p:spTree>
    <p:custDataLst>
      <p:tags r:id="rId1"/>
    </p:custDataLst>
    <p:extLst>
      <p:ext uri="{BB962C8B-B14F-4D97-AF65-F5344CB8AC3E}">
        <p14:creationId xmlns:p14="http://schemas.microsoft.com/office/powerpoint/2010/main" val="17958759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FA79913F-D9FC-44E5-A77F-58EDD805F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444" y="2630030"/>
            <a:ext cx="4609039" cy="3456780"/>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绘制散点图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改变点的填充</a:t>
            </a:r>
          </a:p>
        </p:txBody>
      </p:sp>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6172038" cy="1477328"/>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(0,3*</a:t>
            </a:r>
            <a:r>
              <a:rPr lang="en-US" altLang="zh-CN" sz="1800" b="0" i="0" u="none" strike="noStrike" baseline="0" dirty="0" err="1">
                <a:solidFill>
                  <a:srgbClr val="000000"/>
                </a:solidFill>
                <a:latin typeface="Courier New" panose="02070309020205020404" pitchFamily="49" charset="0"/>
              </a:rPr>
              <a:t>pi,200</a:t>
            </a:r>
            <a:r>
              <a:rPr lang="en-US" altLang="zh-CN" sz="1800" b="0" i="0" u="none" strike="noStrike" baseline="0" dirty="0">
                <a:solidFill>
                  <a:srgbClr val="000000"/>
                </a:solidFill>
                <a:latin typeface="Courier New" panose="02070309020205020404" pitchFamily="49" charset="0"/>
              </a:rPr>
              <a:t>);</a:t>
            </a:r>
          </a:p>
          <a:p>
            <a:r>
              <a:rPr lang="es-ES" altLang="zh-CN" sz="1800" b="0" i="0" u="none" strike="noStrike" baseline="0" dirty="0">
                <a:solidFill>
                  <a:srgbClr val="000000"/>
                </a:solidFill>
                <a:latin typeface="Courier New" panose="02070309020205020404" pitchFamily="49" charset="0"/>
              </a:rPr>
              <a:t>y = cos(x) + rand(1,200);</a:t>
            </a:r>
          </a:p>
          <a:p>
            <a:r>
              <a:rPr lang="en-US" altLang="zh-CN" sz="1800" b="0" i="0" u="none" strike="noStrike" baseline="0" dirty="0" err="1">
                <a:solidFill>
                  <a:srgbClr val="000000"/>
                </a:solidFill>
                <a:latin typeface="Courier New" panose="02070309020205020404" pitchFamily="49" charset="0"/>
              </a:rPr>
              <a:t>sz</a:t>
            </a:r>
            <a:r>
              <a:rPr lang="en-US" altLang="zh-CN" sz="1800" b="0" i="0" u="none" strike="noStrike" baseline="0" dirty="0">
                <a:solidFill>
                  <a:srgbClr val="000000"/>
                </a:solidFill>
                <a:latin typeface="Courier New" panose="02070309020205020404" pitchFamily="49" charset="0"/>
              </a:rPr>
              <a:t> = 25;</a:t>
            </a:r>
          </a:p>
          <a:p>
            <a:r>
              <a:rPr lang="en-US" altLang="zh-CN" sz="1800" b="0" i="0" u="none" strike="noStrike" baseline="0" dirty="0">
                <a:solidFill>
                  <a:srgbClr val="000000"/>
                </a:solidFill>
                <a:latin typeface="Courier New" panose="02070309020205020404" pitchFamily="49" charset="0"/>
              </a:rPr>
              <a:t>c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1,10,length</a:t>
            </a:r>
            <a:r>
              <a:rPr lang="en-US" altLang="zh-CN" sz="1800" b="0" i="0" u="none" strike="noStrike" baseline="0" dirty="0">
                <a:solidFill>
                  <a:srgbClr val="000000"/>
                </a:solidFill>
                <a:latin typeface="Courier New" panose="02070309020205020404" pitchFamily="49" charset="0"/>
              </a:rPr>
              <a:t>(x));</a:t>
            </a:r>
          </a:p>
          <a:p>
            <a:r>
              <a:rPr lang="en-US" altLang="zh-CN" sz="1800" b="0" i="0" u="none" strike="noStrike" baseline="0" dirty="0">
                <a:solidFill>
                  <a:srgbClr val="000000"/>
                </a:solidFill>
                <a:latin typeface="Courier New" panose="02070309020205020404" pitchFamily="49" charset="0"/>
              </a:rPr>
              <a:t>scatter(</a:t>
            </a:r>
            <a:r>
              <a:rPr lang="en-US" altLang="zh-CN" sz="1800" b="0" i="0" u="none" strike="noStrike" baseline="0" dirty="0" err="1">
                <a:solidFill>
                  <a:srgbClr val="000000"/>
                </a:solidFill>
                <a:latin typeface="Courier New" panose="02070309020205020404" pitchFamily="49" charset="0"/>
              </a:rPr>
              <a:t>x,y,sz,c,</a:t>
            </a:r>
            <a:r>
              <a:rPr lang="en-US" altLang="zh-CN" sz="1800" b="0" i="0" u="none" strike="noStrike" baseline="0" dirty="0" err="1">
                <a:solidFill>
                  <a:srgbClr val="A020F0"/>
                </a:solidFill>
                <a:latin typeface="Courier New" panose="02070309020205020404" pitchFamily="49" charset="0"/>
              </a:rPr>
              <a:t>'filled</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37060514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4FE5FC30-CD81-4E3E-BB00-01C4E38A72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10" y="2630030"/>
            <a:ext cx="4704950" cy="3528713"/>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绘制散点图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改变标记符号</a:t>
            </a:r>
          </a:p>
        </p:txBody>
      </p:sp>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6172038" cy="1477328"/>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theta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(0,2*</a:t>
            </a:r>
            <a:r>
              <a:rPr lang="en-US" altLang="zh-CN" sz="1800" b="0" i="0" u="none" strike="noStrike" baseline="0" dirty="0" err="1">
                <a:solidFill>
                  <a:srgbClr val="000000"/>
                </a:solidFill>
                <a:latin typeface="Courier New" panose="02070309020205020404" pitchFamily="49" charset="0"/>
              </a:rPr>
              <a:t>pi,150</a:t>
            </a:r>
            <a:r>
              <a:rPr lang="en-US" altLang="zh-CN" sz="1800" b="0" i="0" u="none" strike="noStrike" baseline="0" dirty="0">
                <a:solidFill>
                  <a:srgbClr val="000000"/>
                </a:solidFill>
                <a:latin typeface="Courier New" panose="02070309020205020404" pitchFamily="49" charset="0"/>
              </a:rPr>
              <a:t>);</a:t>
            </a:r>
          </a:p>
          <a:p>
            <a:r>
              <a:rPr lang="sv-SE" altLang="zh-CN" sz="1800" b="0" i="0" u="none" strike="noStrike" baseline="0" dirty="0">
                <a:solidFill>
                  <a:srgbClr val="000000"/>
                </a:solidFill>
                <a:latin typeface="Courier New" panose="02070309020205020404" pitchFamily="49" charset="0"/>
              </a:rPr>
              <a:t>x = sin(theta) + 0.75*rand(1,150);</a:t>
            </a:r>
          </a:p>
          <a:p>
            <a:r>
              <a:rPr lang="es-ES" altLang="zh-CN" sz="1800" b="0" i="0" u="none" strike="noStrike" baseline="0" dirty="0">
                <a:solidFill>
                  <a:srgbClr val="000000"/>
                </a:solidFill>
                <a:latin typeface="Courier New" panose="02070309020205020404" pitchFamily="49" charset="0"/>
              </a:rPr>
              <a:t>y = cos(theta) + 0.75*rand(1,150);  </a:t>
            </a:r>
          </a:p>
          <a:p>
            <a:r>
              <a:rPr lang="en-US" altLang="zh-CN" sz="1800" b="0" i="0" u="none" strike="noStrike" baseline="0" dirty="0" err="1">
                <a:solidFill>
                  <a:srgbClr val="000000"/>
                </a:solidFill>
                <a:latin typeface="Courier New" panose="02070309020205020404" pitchFamily="49" charset="0"/>
              </a:rPr>
              <a:t>sz</a:t>
            </a:r>
            <a:r>
              <a:rPr lang="en-US" altLang="zh-CN" sz="1800" b="0" i="0" u="none" strike="noStrike" baseline="0" dirty="0">
                <a:solidFill>
                  <a:srgbClr val="000000"/>
                </a:solidFill>
                <a:latin typeface="Courier New" panose="02070309020205020404" pitchFamily="49" charset="0"/>
              </a:rPr>
              <a:t> = 140;</a:t>
            </a:r>
          </a:p>
          <a:p>
            <a:r>
              <a:rPr lang="en-US" altLang="zh-CN" sz="1800" b="0" i="0" u="none" strike="noStrike" baseline="0" dirty="0">
                <a:solidFill>
                  <a:srgbClr val="000000"/>
                </a:solidFill>
                <a:latin typeface="Courier New" panose="02070309020205020404" pitchFamily="49" charset="0"/>
              </a:rPr>
              <a:t>scatter(x,y,</a:t>
            </a:r>
            <a:r>
              <a:rPr lang="en-US" altLang="zh-CN" sz="1800" b="0" i="0" u="none" strike="noStrike" baseline="0" dirty="0" err="1">
                <a:solidFill>
                  <a:srgbClr val="000000"/>
                </a:solidFill>
                <a:latin typeface="Courier New" panose="02070309020205020404" pitchFamily="49" charset="0"/>
              </a:rPr>
              <a:t>sz</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'd'</a:t>
            </a:r>
            <a:r>
              <a:rPr lang="en-US"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137853610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直方图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8811E0BF-C4FE-4440-A773-6B8AA2A53EE4}"/>
              </a:ext>
            </a:extLst>
          </p:cNvPr>
          <p:cNvPicPr>
            <a:picLocks noChangeAspect="1"/>
          </p:cNvPicPr>
          <p:nvPr/>
        </p:nvPicPr>
        <p:blipFill>
          <a:blip r:embed="rId5"/>
          <a:stretch>
            <a:fillRect/>
          </a:stretch>
        </p:blipFill>
        <p:spPr>
          <a:xfrm>
            <a:off x="342951" y="1722332"/>
            <a:ext cx="8458098" cy="4279757"/>
          </a:xfrm>
          <a:prstGeom prst="rect">
            <a:avLst/>
          </a:prstGeom>
        </p:spPr>
      </p:pic>
    </p:spTree>
    <p:custDataLst>
      <p:tags r:id="rId1"/>
    </p:custDataLst>
    <p:extLst>
      <p:ext uri="{BB962C8B-B14F-4D97-AF65-F5344CB8AC3E}">
        <p14:creationId xmlns:p14="http://schemas.microsoft.com/office/powerpoint/2010/main" val="1292264978"/>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二维图像绘制</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Tree>
    <p:custDataLst>
      <p:tags r:id="rId1"/>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直方图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创建直方图</a:t>
            </a:r>
          </a:p>
        </p:txBody>
      </p:sp>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6172038" cy="923330"/>
          </a:xfrm>
          <a:prstGeom prst="rect">
            <a:avLst/>
          </a:prstGeom>
          <a:noFill/>
        </p:spPr>
        <p:txBody>
          <a:bodyPr wrap="square">
            <a:spAutoFit/>
          </a:bodyPr>
          <a:lstStyle/>
          <a:p>
            <a:r>
              <a:rPr lang="es-ES" altLang="zh-CN" sz="1800" b="0" i="0" u="none" strike="noStrike" baseline="0" dirty="0">
                <a:solidFill>
                  <a:srgbClr val="000000"/>
                </a:solidFill>
                <a:latin typeface="Courier New" panose="02070309020205020404" pitchFamily="49" charset="0"/>
              </a:rPr>
              <a:t>y = [75 91 105 123.5 131 150 179 203 226 249 281.5];</a:t>
            </a:r>
          </a:p>
          <a:p>
            <a:r>
              <a:rPr lang="en-US" altLang="zh-CN" sz="1800" b="0" i="0" u="none" strike="noStrike" baseline="0" dirty="0">
                <a:solidFill>
                  <a:srgbClr val="000000"/>
                </a:solidFill>
                <a:latin typeface="Courier New" panose="02070309020205020404" pitchFamily="49" charset="0"/>
              </a:rPr>
              <a:t>bar(y)</a:t>
            </a:r>
          </a:p>
        </p:txBody>
      </p:sp>
      <p:pic>
        <p:nvPicPr>
          <p:cNvPr id="31746" name="Picture 2">
            <a:extLst>
              <a:ext uri="{FF2B5EF4-FFF2-40B4-BE49-F238E27FC236}">
                <a16:creationId xmlns:a16="http://schemas.microsoft.com/office/drawing/2014/main" id="{286548DF-4DB2-495D-B55D-9C8514EB8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30" y="2290080"/>
            <a:ext cx="4734560" cy="35509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352811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913CD260-70BA-4E41-944C-D0A8CA2DA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28" y="2507369"/>
            <a:ext cx="4571880" cy="3428910"/>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直方图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创建直方图</a:t>
            </a:r>
          </a:p>
        </p:txBody>
      </p:sp>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6172038" cy="1200329"/>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1900:10:2000;</a:t>
            </a:r>
          </a:p>
          <a:p>
            <a:r>
              <a:rPr lang="es-ES" altLang="zh-CN" sz="1800" b="0" i="0" u="none" strike="noStrike" baseline="0" dirty="0">
                <a:solidFill>
                  <a:srgbClr val="000000"/>
                </a:solidFill>
                <a:latin typeface="Courier New" panose="02070309020205020404" pitchFamily="49" charset="0"/>
              </a:rPr>
              <a:t>y = [75 91 105 123.5 131 150 179 203 226 249 281.5];</a:t>
            </a:r>
          </a:p>
          <a:p>
            <a:r>
              <a:rPr lang="en-US" altLang="zh-CN" sz="1800" b="0" i="0" u="none" strike="noStrike" baseline="0" dirty="0">
                <a:solidFill>
                  <a:srgbClr val="000000"/>
                </a:solidFill>
                <a:latin typeface="Courier New" panose="02070309020205020404" pitchFamily="49" charset="0"/>
              </a:rPr>
              <a:t>bar(</a:t>
            </a:r>
            <a:r>
              <a:rPr lang="en-US" altLang="zh-CN" sz="1800" b="0" i="0" u="none" strike="noStrike" baseline="0" dirty="0" err="1">
                <a:solidFill>
                  <a:srgbClr val="000000"/>
                </a:solidFill>
                <a:latin typeface="Courier New" panose="02070309020205020404" pitchFamily="49" charset="0"/>
              </a:rPr>
              <a:t>x,y</a:t>
            </a:r>
            <a:r>
              <a:rPr lang="en-US"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13801315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直方图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堆叠直方图</a:t>
            </a:r>
          </a:p>
        </p:txBody>
      </p:sp>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6172038" cy="923330"/>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[1980 1990 2000];</a:t>
            </a:r>
          </a:p>
          <a:p>
            <a:r>
              <a:rPr lang="es-ES" altLang="zh-CN" sz="1800" b="0" i="0" u="none" strike="noStrike" baseline="0" dirty="0">
                <a:solidFill>
                  <a:srgbClr val="000000"/>
                </a:solidFill>
                <a:latin typeface="Courier New" panose="02070309020205020404" pitchFamily="49" charset="0"/>
              </a:rPr>
              <a:t>y = [15 20 -5; 10 -17 21; -10 5 15];</a:t>
            </a:r>
          </a:p>
          <a:p>
            <a:r>
              <a:rPr lang="en-US" altLang="zh-CN" sz="1800" b="0" i="0" u="none" strike="noStrike" baseline="0" dirty="0">
                <a:solidFill>
                  <a:srgbClr val="000000"/>
                </a:solidFill>
                <a:latin typeface="Courier New" panose="02070309020205020404" pitchFamily="49" charset="0"/>
              </a:rPr>
              <a:t>bar(</a:t>
            </a:r>
            <a:r>
              <a:rPr lang="en-US" altLang="zh-CN" sz="1800" b="0" i="0" u="none" strike="noStrike" baseline="0" dirty="0" err="1">
                <a:solidFill>
                  <a:srgbClr val="000000"/>
                </a:solidFill>
                <a:latin typeface="Courier New" panose="02070309020205020404" pitchFamily="49" charset="0"/>
              </a:rPr>
              <a:t>x,y,</a:t>
            </a:r>
            <a:r>
              <a:rPr lang="en-US" altLang="zh-CN" sz="1800" b="0" i="0" u="none" strike="noStrike" baseline="0" dirty="0" err="1">
                <a:solidFill>
                  <a:srgbClr val="A020F0"/>
                </a:solidFill>
                <a:latin typeface="Courier New" panose="02070309020205020404" pitchFamily="49" charset="0"/>
              </a:rPr>
              <a:t>'stacked</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p:txBody>
      </p:sp>
      <p:pic>
        <p:nvPicPr>
          <p:cNvPr id="29701" name="Picture 5">
            <a:extLst>
              <a:ext uri="{FF2B5EF4-FFF2-40B4-BE49-F238E27FC236}">
                <a16:creationId xmlns:a16="http://schemas.microsoft.com/office/drawing/2014/main" id="{07284142-1A07-4B04-BF69-F75439E275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22" y="2622018"/>
            <a:ext cx="4533878" cy="340040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1059429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604B9043-9033-4544-9FE6-494A3F6AB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20" y="2914606"/>
            <a:ext cx="4240284" cy="3180213"/>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直方图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7391206" cy="1754326"/>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categorical({</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Small'</a:t>
            </a:r>
            <a:r>
              <a:rPr lang="en-US" altLang="zh-CN" sz="1800" b="0" i="0" u="none" strike="noStrike" baseline="0" dirty="0" err="1">
                <a:solidFill>
                  <a:srgbClr val="00000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'Medium'</a:t>
            </a:r>
            <a:r>
              <a:rPr lang="en-US" altLang="zh-CN" sz="1800" b="0" i="0" u="none" strike="noStrike" baseline="0" dirty="0" err="1">
                <a:solidFill>
                  <a:srgbClr val="00000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'Large'</a:t>
            </a:r>
            <a:r>
              <a:rPr lang="en-US" altLang="zh-CN" sz="1800" b="0" i="0" u="none" strike="noStrike" baseline="0" dirty="0" err="1">
                <a:solidFill>
                  <a:srgbClr val="00000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'Extra</a:t>
            </a:r>
            <a:r>
              <a:rPr lang="en-US" altLang="zh-CN" sz="1800" b="0" i="0" u="none" strike="noStrike" baseline="0" dirty="0">
                <a:solidFill>
                  <a:srgbClr val="A020F0"/>
                </a:solidFill>
                <a:latin typeface="Courier New" panose="02070309020205020404" pitchFamily="49" charset="0"/>
              </a:rPr>
              <a:t> Large'</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reordercats</a:t>
            </a:r>
            <a:r>
              <a:rPr lang="en-US" altLang="zh-CN" sz="1800" b="0" i="0" u="none" strike="noStrike" baseline="0" dirty="0">
                <a:solidFill>
                  <a:srgbClr val="000000"/>
                </a:solidFill>
                <a:latin typeface="Courier New" panose="02070309020205020404" pitchFamily="49" charset="0"/>
              </a:rPr>
              <a:t>(X,{</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Small'</a:t>
            </a:r>
            <a:r>
              <a:rPr lang="en-US" altLang="zh-CN" sz="1800" b="0" i="0" u="none" strike="noStrike" baseline="0" dirty="0" err="1">
                <a:solidFill>
                  <a:srgbClr val="00000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'Medium'</a:t>
            </a:r>
            <a:r>
              <a:rPr lang="en-US" altLang="zh-CN" sz="1800" b="0" i="0" u="none" strike="noStrike" baseline="0" dirty="0" err="1">
                <a:solidFill>
                  <a:srgbClr val="00000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'Large'</a:t>
            </a:r>
            <a:r>
              <a:rPr lang="en-US" altLang="zh-CN" sz="1800" b="0" i="0" u="none" strike="noStrike" baseline="0" dirty="0" err="1">
                <a:solidFill>
                  <a:srgbClr val="00000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'Extra</a:t>
            </a:r>
            <a:r>
              <a:rPr lang="en-US" altLang="zh-CN" sz="1800" b="0" i="0" u="none" strike="noStrike" baseline="0" dirty="0">
                <a:solidFill>
                  <a:srgbClr val="A020F0"/>
                </a:solidFill>
                <a:latin typeface="Courier New" panose="02070309020205020404" pitchFamily="49" charset="0"/>
              </a:rPr>
              <a:t> Large'</a:t>
            </a:r>
            <a:r>
              <a:rPr lang="en-US" altLang="zh-CN" sz="1800" b="0" i="0" u="none" strike="noStrike" baseline="0" dirty="0">
                <a:solidFill>
                  <a:srgbClr val="000000"/>
                </a:solidFill>
                <a:latin typeface="Courier New" panose="02070309020205020404" pitchFamily="49" charset="0"/>
              </a:rPr>
              <a:t>});</a:t>
            </a:r>
          </a:p>
          <a:p>
            <a:r>
              <a:rPr lang="es-ES" altLang="zh-CN" sz="1800" b="0" i="0" u="none" strike="noStrike" baseline="0" dirty="0">
                <a:solidFill>
                  <a:srgbClr val="000000"/>
                </a:solidFill>
                <a:latin typeface="Courier New" panose="02070309020205020404" pitchFamily="49" charset="0"/>
              </a:rPr>
              <a:t>Y = [10 21 33 52];</a:t>
            </a:r>
          </a:p>
          <a:p>
            <a:r>
              <a:rPr lang="en-US" altLang="zh-CN" sz="1800" b="0" i="0" u="none" strike="noStrike" baseline="0" dirty="0">
                <a:solidFill>
                  <a:srgbClr val="000000"/>
                </a:solidFill>
                <a:latin typeface="Courier New" panose="02070309020205020404" pitchFamily="49" charset="0"/>
              </a:rPr>
              <a:t>bar(</a:t>
            </a:r>
            <a:r>
              <a:rPr lang="en-US" altLang="zh-CN" sz="1800" b="0" i="0" u="none" strike="noStrike" baseline="0" dirty="0" err="1">
                <a:solidFill>
                  <a:srgbClr val="000000"/>
                </a:solidFill>
                <a:latin typeface="Courier New" panose="02070309020205020404" pitchFamily="49" charset="0"/>
              </a:rPr>
              <a:t>X,Y</a:t>
            </a:r>
            <a:r>
              <a:rPr lang="en-US" altLang="zh-CN" sz="1800" b="0" i="0" u="none" strike="noStrike" baseline="0" dirty="0">
                <a:solidFill>
                  <a:srgbClr val="000000"/>
                </a:solidFill>
                <a:latin typeface="Courier New" panose="02070309020205020404" pitchFamily="49" charset="0"/>
              </a:rPr>
              <a:t>)</a:t>
            </a:r>
          </a:p>
        </p:txBody>
      </p:sp>
      <p:sp>
        <p:nvSpPr>
          <p:cNvPr id="10" name="文本框 9">
            <a:extLst>
              <a:ext uri="{FF2B5EF4-FFF2-40B4-BE49-F238E27FC236}">
                <a16:creationId xmlns:a16="http://schemas.microsoft.com/office/drawing/2014/main" id="{462F34B8-0665-4A63-8DEC-A8F3EDE613FC}"/>
              </a:ext>
            </a:extLst>
          </p:cNvPr>
          <p:cNvSpPr txBox="1"/>
          <p:nvPr/>
        </p:nvSpPr>
        <p:spPr>
          <a:xfrm>
            <a:off x="685902" y="1487030"/>
            <a:ext cx="6705424" cy="369332"/>
          </a:xfrm>
          <a:prstGeom prst="rect">
            <a:avLst/>
          </a:prstGeom>
          <a:noFill/>
        </p:spPr>
        <p:txBody>
          <a:bodyPr wrap="square" rtlCol="0">
            <a:spAutoFit/>
          </a:bodyPr>
          <a:lstStyle/>
          <a:p>
            <a:r>
              <a:rPr lang="zh-CN" altLang="en-US" dirty="0"/>
              <a:t>更改横坐标</a:t>
            </a:r>
          </a:p>
        </p:txBody>
      </p:sp>
    </p:spTree>
    <p:custDataLst>
      <p:tags r:id="rId1"/>
    </p:custDataLst>
    <p:extLst>
      <p:ext uri="{BB962C8B-B14F-4D97-AF65-F5344CB8AC3E}">
        <p14:creationId xmlns:p14="http://schemas.microsoft.com/office/powerpoint/2010/main" val="23087520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4</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绘制统计</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10" name="文本框 9">
            <a:extLst>
              <a:ext uri="{FF2B5EF4-FFF2-40B4-BE49-F238E27FC236}">
                <a16:creationId xmlns:a16="http://schemas.microsoft.com/office/drawing/2014/main" id="{462F34B8-0665-4A63-8DEC-A8F3EDE613FC}"/>
              </a:ext>
            </a:extLst>
          </p:cNvPr>
          <p:cNvSpPr txBox="1"/>
          <p:nvPr/>
        </p:nvSpPr>
        <p:spPr>
          <a:xfrm>
            <a:off x="685902" y="1487030"/>
            <a:ext cx="7619800" cy="369332"/>
          </a:xfrm>
          <a:prstGeom prst="rect">
            <a:avLst/>
          </a:prstGeom>
          <a:noFill/>
        </p:spPr>
        <p:txBody>
          <a:bodyPr wrap="square" rtlCol="0">
            <a:spAutoFit/>
          </a:bodyPr>
          <a:lstStyle/>
          <a:p>
            <a:r>
              <a:rPr lang="zh-CN" altLang="en-US" dirty="0"/>
              <a:t>根据数据的分布做统计直方图（老版本为</a:t>
            </a:r>
            <a:r>
              <a:rPr lang="en-US" altLang="zh-CN" dirty="0"/>
              <a:t>hist</a:t>
            </a:r>
            <a:r>
              <a:rPr lang="zh-CN" altLang="en-US" dirty="0"/>
              <a:t>，新版本为</a:t>
            </a:r>
            <a:r>
              <a:rPr lang="en-US" altLang="zh-CN" b="0" i="0" dirty="0">
                <a:solidFill>
                  <a:srgbClr val="C45400"/>
                </a:solidFill>
                <a:effectLst/>
                <a:latin typeface="Microsoft YaHei" panose="020B0503020204020204" pitchFamily="34" charset="-122"/>
                <a:ea typeface="Microsoft YaHei" panose="020B0503020204020204" pitchFamily="34" charset="-122"/>
              </a:rPr>
              <a:t>histogram</a:t>
            </a:r>
            <a:r>
              <a:rPr lang="zh-CN" altLang="en-US" b="0" i="0" dirty="0">
                <a:effectLst/>
                <a:latin typeface="Microsoft YaHei" panose="020B0503020204020204" pitchFamily="34" charset="-122"/>
                <a:ea typeface="Microsoft YaHei" panose="020B0503020204020204" pitchFamily="34" charset="-122"/>
              </a:rPr>
              <a:t>）</a:t>
            </a:r>
            <a:endParaRPr lang="en-US" altLang="zh-CN" b="0" i="0" dirty="0">
              <a:effectLst/>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47D5A8DA-F3E5-405D-9CEE-CC1AA2324405}"/>
              </a:ext>
            </a:extLst>
          </p:cNvPr>
          <p:cNvPicPr>
            <a:picLocks noChangeAspect="1"/>
          </p:cNvPicPr>
          <p:nvPr/>
        </p:nvPicPr>
        <p:blipFill>
          <a:blip r:embed="rId5"/>
          <a:stretch>
            <a:fillRect/>
          </a:stretch>
        </p:blipFill>
        <p:spPr>
          <a:xfrm>
            <a:off x="0" y="2057436"/>
            <a:ext cx="9144000" cy="3831412"/>
          </a:xfrm>
          <a:prstGeom prst="rect">
            <a:avLst/>
          </a:prstGeom>
        </p:spPr>
      </p:pic>
    </p:spTree>
    <p:custDataLst>
      <p:tags r:id="rId1"/>
    </p:custDataLst>
    <p:extLst>
      <p:ext uri="{BB962C8B-B14F-4D97-AF65-F5344CB8AC3E}">
        <p14:creationId xmlns:p14="http://schemas.microsoft.com/office/powerpoint/2010/main" val="2202272843"/>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4</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绘制统计</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7391206" cy="646331"/>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randn</a:t>
            </a:r>
            <a:r>
              <a:rPr lang="en-US" altLang="zh-CN" sz="1800" b="0" i="0" u="none" strike="noStrike" baseline="0" dirty="0">
                <a:solidFill>
                  <a:srgbClr val="000000"/>
                </a:solidFill>
                <a:latin typeface="Courier New" panose="02070309020205020404" pitchFamily="49" charset="0"/>
              </a:rPr>
              <a:t>(10000,1);</a:t>
            </a:r>
          </a:p>
          <a:p>
            <a:r>
              <a:rPr lang="en-US" altLang="zh-CN" sz="1800" b="0" i="0" u="none" strike="noStrike" baseline="0" dirty="0">
                <a:solidFill>
                  <a:srgbClr val="000000"/>
                </a:solidFill>
                <a:latin typeface="Courier New" panose="02070309020205020404" pitchFamily="49" charset="0"/>
              </a:rPr>
              <a:t>histogram(x)</a:t>
            </a:r>
          </a:p>
        </p:txBody>
      </p:sp>
      <p:sp>
        <p:nvSpPr>
          <p:cNvPr id="10" name="文本框 9">
            <a:extLst>
              <a:ext uri="{FF2B5EF4-FFF2-40B4-BE49-F238E27FC236}">
                <a16:creationId xmlns:a16="http://schemas.microsoft.com/office/drawing/2014/main" id="{462F34B8-0665-4A63-8DEC-A8F3EDE613FC}"/>
              </a:ext>
            </a:extLst>
          </p:cNvPr>
          <p:cNvSpPr txBox="1"/>
          <p:nvPr/>
        </p:nvSpPr>
        <p:spPr>
          <a:xfrm>
            <a:off x="685902" y="1487030"/>
            <a:ext cx="6705424" cy="369332"/>
          </a:xfrm>
          <a:prstGeom prst="rect">
            <a:avLst/>
          </a:prstGeom>
          <a:noFill/>
        </p:spPr>
        <p:txBody>
          <a:bodyPr wrap="square" rtlCol="0">
            <a:spAutoFit/>
          </a:bodyPr>
          <a:lstStyle/>
          <a:p>
            <a:r>
              <a:rPr lang="zh-CN" altLang="en-US" dirty="0"/>
              <a:t>创建统计图</a:t>
            </a:r>
          </a:p>
        </p:txBody>
      </p:sp>
      <p:pic>
        <p:nvPicPr>
          <p:cNvPr id="36866" name="Picture 2">
            <a:extLst>
              <a:ext uri="{FF2B5EF4-FFF2-40B4-BE49-F238E27FC236}">
                <a16:creationId xmlns:a16="http://schemas.microsoft.com/office/drawing/2014/main" id="{9B8EE64E-20ED-438D-8A3C-033E7E30C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6888" y="2467470"/>
            <a:ext cx="4838670" cy="36290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065932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4</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绘制统计</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7391206" cy="923330"/>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randn</a:t>
            </a:r>
            <a:r>
              <a:rPr lang="en-US" altLang="zh-CN" sz="1800" b="0" i="0" u="none" strike="noStrike" baseline="0" dirty="0">
                <a:solidFill>
                  <a:srgbClr val="000000"/>
                </a:solidFill>
                <a:latin typeface="Courier New" panose="02070309020205020404" pitchFamily="49" charset="0"/>
              </a:rPr>
              <a:t>(1000,1);</a:t>
            </a:r>
          </a:p>
          <a:p>
            <a:r>
              <a:rPr lang="en-US" altLang="zh-CN" sz="1800" b="0" i="0" u="none" strike="noStrike" baseline="0" dirty="0" err="1">
                <a:solidFill>
                  <a:srgbClr val="000000"/>
                </a:solidFill>
                <a:latin typeface="Courier New" panose="02070309020205020404" pitchFamily="49" charset="0"/>
              </a:rPr>
              <a:t>nbins</a:t>
            </a:r>
            <a:r>
              <a:rPr lang="en-US" altLang="zh-CN" sz="1800" b="0" i="0" u="none" strike="noStrike" baseline="0" dirty="0">
                <a:solidFill>
                  <a:srgbClr val="000000"/>
                </a:solidFill>
                <a:latin typeface="Courier New" panose="02070309020205020404" pitchFamily="49" charset="0"/>
              </a:rPr>
              <a:t> = 25;</a:t>
            </a:r>
          </a:p>
          <a:p>
            <a:r>
              <a:rPr lang="en-US" altLang="zh-CN" sz="1800" b="0" i="0" u="none" strike="noStrike" baseline="0" dirty="0">
                <a:solidFill>
                  <a:srgbClr val="000000"/>
                </a:solidFill>
                <a:latin typeface="Courier New" panose="02070309020205020404" pitchFamily="49" charset="0"/>
              </a:rPr>
              <a:t>histogram(</a:t>
            </a:r>
            <a:r>
              <a:rPr lang="en-US" altLang="zh-CN" sz="1800" b="0" i="0" u="none" strike="noStrike" baseline="0" dirty="0" err="1">
                <a:solidFill>
                  <a:srgbClr val="000000"/>
                </a:solidFill>
                <a:latin typeface="Courier New" panose="02070309020205020404" pitchFamily="49" charset="0"/>
              </a:rPr>
              <a:t>x,nbins</a:t>
            </a:r>
            <a:r>
              <a:rPr lang="en-US" altLang="zh-CN" sz="1800" b="0" i="0" u="none" strike="noStrike" baseline="0" dirty="0">
                <a:solidFill>
                  <a:srgbClr val="000000"/>
                </a:solidFill>
                <a:latin typeface="Courier New" panose="02070309020205020404" pitchFamily="49" charset="0"/>
              </a:rPr>
              <a:t>)</a:t>
            </a:r>
          </a:p>
        </p:txBody>
      </p:sp>
      <p:sp>
        <p:nvSpPr>
          <p:cNvPr id="10" name="文本框 9">
            <a:extLst>
              <a:ext uri="{FF2B5EF4-FFF2-40B4-BE49-F238E27FC236}">
                <a16:creationId xmlns:a16="http://schemas.microsoft.com/office/drawing/2014/main" id="{462F34B8-0665-4A63-8DEC-A8F3EDE613FC}"/>
              </a:ext>
            </a:extLst>
          </p:cNvPr>
          <p:cNvSpPr txBox="1"/>
          <p:nvPr/>
        </p:nvSpPr>
        <p:spPr>
          <a:xfrm>
            <a:off x="685902" y="1487030"/>
            <a:ext cx="6705424" cy="369332"/>
          </a:xfrm>
          <a:prstGeom prst="rect">
            <a:avLst/>
          </a:prstGeom>
          <a:noFill/>
        </p:spPr>
        <p:txBody>
          <a:bodyPr wrap="square" rtlCol="0">
            <a:spAutoFit/>
          </a:bodyPr>
          <a:lstStyle/>
          <a:p>
            <a:r>
              <a:rPr lang="zh-CN" altLang="en-US" dirty="0"/>
              <a:t>更改直方个数</a:t>
            </a:r>
          </a:p>
        </p:txBody>
      </p:sp>
      <p:pic>
        <p:nvPicPr>
          <p:cNvPr id="35842" name="Picture 2">
            <a:extLst>
              <a:ext uri="{FF2B5EF4-FFF2-40B4-BE49-F238E27FC236}">
                <a16:creationId xmlns:a16="http://schemas.microsoft.com/office/drawing/2014/main" id="{69EE948C-6EC6-438E-9F7C-3163A122C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880" y="2602605"/>
            <a:ext cx="4648218" cy="348616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26711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4</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绘制统计</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7391206" cy="923330"/>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randn</a:t>
            </a:r>
            <a:r>
              <a:rPr lang="en-US" altLang="zh-CN" sz="1800" b="0" i="0" u="none" strike="noStrike" baseline="0" dirty="0">
                <a:solidFill>
                  <a:srgbClr val="000000"/>
                </a:solidFill>
                <a:latin typeface="Courier New" panose="02070309020205020404" pitchFamily="49" charset="0"/>
              </a:rPr>
              <a:t>(1000,1);</a:t>
            </a:r>
          </a:p>
          <a:p>
            <a:r>
              <a:rPr lang="en-US" altLang="zh-CN" sz="1800" b="0" i="0" u="none" strike="noStrike" baseline="0" dirty="0">
                <a:solidFill>
                  <a:srgbClr val="000000"/>
                </a:solidFill>
                <a:latin typeface="Courier New" panose="02070309020205020404" pitchFamily="49" charset="0"/>
              </a:rPr>
              <a:t>edges = [-10 -2:0.25:2 10];</a:t>
            </a:r>
          </a:p>
          <a:p>
            <a:r>
              <a:rPr lang="en-US" altLang="zh-CN" sz="1800" b="0" i="0" u="none" strike="noStrike" baseline="0" dirty="0">
                <a:solidFill>
                  <a:srgbClr val="000000"/>
                </a:solidFill>
                <a:latin typeface="Courier New" panose="02070309020205020404" pitchFamily="49" charset="0"/>
              </a:rPr>
              <a:t>histogram(</a:t>
            </a:r>
            <a:r>
              <a:rPr lang="en-US" altLang="zh-CN" sz="1800" b="0" i="0" u="none" strike="noStrike" baseline="0" dirty="0" err="1">
                <a:solidFill>
                  <a:srgbClr val="000000"/>
                </a:solidFill>
                <a:latin typeface="Courier New" panose="02070309020205020404" pitchFamily="49" charset="0"/>
              </a:rPr>
              <a:t>x,edges</a:t>
            </a:r>
            <a:r>
              <a:rPr lang="en-US" altLang="zh-CN" sz="1800" b="0" i="0" u="none" strike="noStrike" baseline="0" dirty="0">
                <a:solidFill>
                  <a:srgbClr val="000000"/>
                </a:solidFill>
                <a:latin typeface="Courier New" panose="02070309020205020404" pitchFamily="49" charset="0"/>
              </a:rPr>
              <a:t>);</a:t>
            </a:r>
          </a:p>
        </p:txBody>
      </p:sp>
      <p:sp>
        <p:nvSpPr>
          <p:cNvPr id="10" name="文本框 9">
            <a:extLst>
              <a:ext uri="{FF2B5EF4-FFF2-40B4-BE49-F238E27FC236}">
                <a16:creationId xmlns:a16="http://schemas.microsoft.com/office/drawing/2014/main" id="{462F34B8-0665-4A63-8DEC-A8F3EDE613FC}"/>
              </a:ext>
            </a:extLst>
          </p:cNvPr>
          <p:cNvSpPr txBox="1"/>
          <p:nvPr/>
        </p:nvSpPr>
        <p:spPr>
          <a:xfrm>
            <a:off x="685902" y="1487030"/>
            <a:ext cx="6705424" cy="369332"/>
          </a:xfrm>
          <a:prstGeom prst="rect">
            <a:avLst/>
          </a:prstGeom>
          <a:noFill/>
        </p:spPr>
        <p:txBody>
          <a:bodyPr wrap="square" rtlCol="0">
            <a:spAutoFit/>
          </a:bodyPr>
          <a:lstStyle/>
          <a:p>
            <a:r>
              <a:rPr lang="zh-CN" altLang="en-US" dirty="0"/>
              <a:t>指定每个直方柱对应的范围</a:t>
            </a:r>
          </a:p>
        </p:txBody>
      </p:sp>
      <p:pic>
        <p:nvPicPr>
          <p:cNvPr id="34818" name="Picture 2">
            <a:extLst>
              <a:ext uri="{FF2B5EF4-FFF2-40B4-BE49-F238E27FC236}">
                <a16:creationId xmlns:a16="http://schemas.microsoft.com/office/drawing/2014/main" id="{402C986A-2BC7-4EE5-8440-565CC459A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542" y="2676702"/>
            <a:ext cx="4419556" cy="33146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497150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5.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绘制饼状</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15906B86-14DD-4F3B-A9EB-1BBCE56899B0}"/>
              </a:ext>
            </a:extLst>
          </p:cNvPr>
          <p:cNvPicPr>
            <a:picLocks noChangeAspect="1"/>
          </p:cNvPicPr>
          <p:nvPr/>
        </p:nvPicPr>
        <p:blipFill>
          <a:blip r:embed="rId5"/>
          <a:stretch>
            <a:fillRect/>
          </a:stretch>
        </p:blipFill>
        <p:spPr>
          <a:xfrm>
            <a:off x="34382" y="1893252"/>
            <a:ext cx="9144000" cy="4084667"/>
          </a:xfrm>
          <a:prstGeom prst="rect">
            <a:avLst/>
          </a:prstGeom>
        </p:spPr>
      </p:pic>
    </p:spTree>
    <p:custDataLst>
      <p:tags r:id="rId1"/>
    </p:custDataLst>
    <p:extLst>
      <p:ext uri="{BB962C8B-B14F-4D97-AF65-F5344CB8AC3E}">
        <p14:creationId xmlns:p14="http://schemas.microsoft.com/office/powerpoint/2010/main" val="314652730"/>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5.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绘制饼状</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7391206" cy="923330"/>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1:3;</a:t>
            </a:r>
          </a:p>
          <a:p>
            <a:r>
              <a:rPr lang="en-US" altLang="zh-CN" sz="1800" b="0" i="0" u="none" strike="noStrike" baseline="0" dirty="0">
                <a:solidFill>
                  <a:srgbClr val="000000"/>
                </a:solidFill>
                <a:latin typeface="Courier New" panose="02070309020205020404" pitchFamily="49" charset="0"/>
              </a:rPr>
              <a:t>labels = {</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Taxes'</a:t>
            </a:r>
            <a:r>
              <a:rPr lang="en-US" altLang="zh-CN" sz="1800" b="0" i="0" u="none" strike="noStrike" baseline="0" dirty="0" err="1">
                <a:solidFill>
                  <a:srgbClr val="00000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'Expenses'</a:t>
            </a:r>
            <a:r>
              <a:rPr lang="en-US" altLang="zh-CN" sz="1800" b="0" i="0" u="none" strike="noStrike" baseline="0" dirty="0" err="1">
                <a:solidFill>
                  <a:srgbClr val="00000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'Profit</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pie(</a:t>
            </a:r>
            <a:r>
              <a:rPr lang="en-US" altLang="zh-CN" sz="1800" b="0" i="0" u="none" strike="noStrike" baseline="0" dirty="0" err="1">
                <a:solidFill>
                  <a:srgbClr val="000000"/>
                </a:solidFill>
                <a:latin typeface="Courier New" panose="02070309020205020404" pitchFamily="49" charset="0"/>
              </a:rPr>
              <a:t>X,labels</a:t>
            </a:r>
            <a:r>
              <a:rPr lang="en-US" altLang="zh-CN" sz="1800" b="0" i="0" u="none" strike="noStrike" baseline="0" dirty="0">
                <a:solidFill>
                  <a:srgbClr val="000000"/>
                </a:solidFill>
                <a:latin typeface="Courier New" panose="02070309020205020404" pitchFamily="49" charset="0"/>
              </a:rPr>
              <a:t>)</a:t>
            </a:r>
          </a:p>
        </p:txBody>
      </p:sp>
      <p:sp>
        <p:nvSpPr>
          <p:cNvPr id="10" name="文本框 9">
            <a:extLst>
              <a:ext uri="{FF2B5EF4-FFF2-40B4-BE49-F238E27FC236}">
                <a16:creationId xmlns:a16="http://schemas.microsoft.com/office/drawing/2014/main" id="{462F34B8-0665-4A63-8DEC-A8F3EDE613FC}"/>
              </a:ext>
            </a:extLst>
          </p:cNvPr>
          <p:cNvSpPr txBox="1"/>
          <p:nvPr/>
        </p:nvSpPr>
        <p:spPr>
          <a:xfrm>
            <a:off x="685902" y="1487030"/>
            <a:ext cx="6705424" cy="369332"/>
          </a:xfrm>
          <a:prstGeom prst="rect">
            <a:avLst/>
          </a:prstGeom>
          <a:noFill/>
        </p:spPr>
        <p:txBody>
          <a:bodyPr wrap="square" rtlCol="0">
            <a:spAutoFit/>
          </a:bodyPr>
          <a:lstStyle/>
          <a:p>
            <a:r>
              <a:rPr lang="zh-CN" altLang="en-US" dirty="0"/>
              <a:t>创建饼状图</a:t>
            </a:r>
          </a:p>
        </p:txBody>
      </p:sp>
      <p:pic>
        <p:nvPicPr>
          <p:cNvPr id="38914" name="Picture 2">
            <a:extLst>
              <a:ext uri="{FF2B5EF4-FFF2-40B4-BE49-F238E27FC236}">
                <a16:creationId xmlns:a16="http://schemas.microsoft.com/office/drawing/2014/main" id="{CAE46D46-052B-4B24-B211-776CAEEAD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24" y="2692509"/>
            <a:ext cx="4597383" cy="34480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465881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10" name="文本框 9">
            <a:extLst>
              <a:ext uri="{FF2B5EF4-FFF2-40B4-BE49-F238E27FC236}">
                <a16:creationId xmlns:a16="http://schemas.microsoft.com/office/drawing/2014/main" id="{356AC91B-6C83-4D08-9086-1CF930B0C4D8}"/>
              </a:ext>
            </a:extLst>
          </p:cNvPr>
          <p:cNvSpPr txBox="1"/>
          <p:nvPr/>
        </p:nvSpPr>
        <p:spPr>
          <a:xfrm>
            <a:off x="757919" y="1611906"/>
            <a:ext cx="6705424" cy="369332"/>
          </a:xfrm>
          <a:prstGeom prst="rect">
            <a:avLst/>
          </a:prstGeom>
          <a:noFill/>
        </p:spPr>
        <p:txBody>
          <a:bodyPr wrap="square" rtlCol="0">
            <a:spAutoFit/>
          </a:bodyPr>
          <a:lstStyle/>
          <a:p>
            <a:r>
              <a:rPr lang="zh-CN" altLang="en-US" dirty="0"/>
              <a:t>最基础的二维图形绘制方法：</a:t>
            </a:r>
            <a:r>
              <a:rPr lang="en-US" altLang="zh-CN" dirty="0"/>
              <a:t>plot </a:t>
            </a:r>
            <a:endParaRPr lang="zh-CN" altLang="en-US" dirty="0"/>
          </a:p>
        </p:txBody>
      </p:sp>
      <p:sp>
        <p:nvSpPr>
          <p:cNvPr id="12" name="文本框 11">
            <a:extLst>
              <a:ext uri="{FF2B5EF4-FFF2-40B4-BE49-F238E27FC236}">
                <a16:creationId xmlns:a16="http://schemas.microsoft.com/office/drawing/2014/main" id="{85E06D5F-4547-4BFB-BB77-A28F1133870E}"/>
              </a:ext>
            </a:extLst>
          </p:cNvPr>
          <p:cNvSpPr txBox="1"/>
          <p:nvPr/>
        </p:nvSpPr>
        <p:spPr>
          <a:xfrm>
            <a:off x="757919" y="2127863"/>
            <a:ext cx="7187201" cy="3358483"/>
          </a:xfrm>
          <a:prstGeom prst="rect">
            <a:avLst/>
          </a:prstGeom>
          <a:noFill/>
        </p:spPr>
        <p:txBody>
          <a:bodyPr wrap="square">
            <a:spAutoFit/>
          </a:bodyPr>
          <a:lstStyle/>
          <a:p>
            <a:pPr>
              <a:lnSpc>
                <a:spcPct val="150000"/>
              </a:lnSpc>
            </a:pPr>
            <a:r>
              <a:rPr lang="en-US" altLang="zh-CN" dirty="0"/>
              <a:t>-plot</a:t>
            </a:r>
            <a:r>
              <a:rPr lang="zh-CN" altLang="en-US" dirty="0"/>
              <a:t>命令自动打开一个图形窗口</a:t>
            </a:r>
            <a:r>
              <a:rPr lang="en-US" altLang="zh-CN" dirty="0"/>
              <a:t>Figure</a:t>
            </a:r>
            <a:r>
              <a:rPr lang="zh-CN" altLang="en-US" dirty="0"/>
              <a:t>； </a:t>
            </a:r>
            <a:r>
              <a:rPr lang="zh-CN" altLang="en-US" dirty="0">
                <a:solidFill>
                  <a:srgbClr val="C00000"/>
                </a:solidFill>
              </a:rPr>
              <a:t>用直线连接相邻两数据点</a:t>
            </a:r>
            <a:r>
              <a:rPr lang="zh-CN" altLang="en-US" dirty="0"/>
              <a:t>来绘制图形</a:t>
            </a:r>
          </a:p>
          <a:p>
            <a:pPr>
              <a:lnSpc>
                <a:spcPct val="150000"/>
              </a:lnSpc>
            </a:pPr>
            <a:r>
              <a:rPr lang="en-US" altLang="zh-CN" dirty="0"/>
              <a:t>-</a:t>
            </a:r>
            <a:r>
              <a:rPr lang="zh-CN" altLang="en-US" dirty="0"/>
              <a:t>根据</a:t>
            </a:r>
            <a:r>
              <a:rPr lang="zh-CN" altLang="en-US" dirty="0">
                <a:solidFill>
                  <a:srgbClr val="C00000"/>
                </a:solidFill>
              </a:rPr>
              <a:t>图形坐标大小自动缩扩坐标轴</a:t>
            </a:r>
            <a:r>
              <a:rPr lang="zh-CN" altLang="en-US" dirty="0"/>
              <a:t>，将数据标尺及单位标注自动加到两个坐标轴上，可自定坐标轴，可把</a:t>
            </a:r>
            <a:r>
              <a:rPr lang="en-US" altLang="zh-CN" dirty="0"/>
              <a:t>x,  y </a:t>
            </a:r>
            <a:r>
              <a:rPr lang="zh-CN" altLang="en-US" dirty="0"/>
              <a:t>轴用对数坐标表示</a:t>
            </a:r>
          </a:p>
          <a:p>
            <a:pPr>
              <a:lnSpc>
                <a:spcPct val="150000"/>
              </a:lnSpc>
            </a:pPr>
            <a:r>
              <a:rPr lang="en-US" altLang="zh-CN" dirty="0"/>
              <a:t>-</a:t>
            </a:r>
            <a:r>
              <a:rPr lang="zh-CN" altLang="en-US" dirty="0"/>
              <a:t>如果</a:t>
            </a:r>
            <a:r>
              <a:rPr lang="zh-CN" altLang="en-US" dirty="0">
                <a:solidFill>
                  <a:srgbClr val="C00000"/>
                </a:solidFill>
              </a:rPr>
              <a:t>已经存在一个图形窗口</a:t>
            </a:r>
            <a:r>
              <a:rPr lang="zh-CN" altLang="en-US" dirty="0"/>
              <a:t>，</a:t>
            </a:r>
            <a:r>
              <a:rPr lang="en-US" altLang="zh-CN" dirty="0"/>
              <a:t>plot</a:t>
            </a:r>
            <a:r>
              <a:rPr lang="zh-CN" altLang="en-US" dirty="0"/>
              <a:t>命令则</a:t>
            </a:r>
            <a:r>
              <a:rPr lang="zh-CN" altLang="en-US" dirty="0">
                <a:solidFill>
                  <a:srgbClr val="C00000"/>
                </a:solidFill>
              </a:rPr>
              <a:t>清除当前图形，绘制新图形</a:t>
            </a:r>
          </a:p>
          <a:p>
            <a:pPr>
              <a:lnSpc>
                <a:spcPct val="150000"/>
              </a:lnSpc>
            </a:pPr>
            <a:r>
              <a:rPr lang="zh-CN" altLang="en-US" dirty="0"/>
              <a:t>可单窗口单曲线绘图；可单窗口多曲线绘图；可单窗口多曲线分图绘图；可多窗口绘图</a:t>
            </a:r>
          </a:p>
          <a:p>
            <a:pPr>
              <a:lnSpc>
                <a:spcPct val="150000"/>
              </a:lnSpc>
            </a:pPr>
            <a:r>
              <a:rPr lang="en-US" altLang="zh-CN" dirty="0"/>
              <a:t>-</a:t>
            </a:r>
            <a:r>
              <a:rPr lang="zh-CN" altLang="en-US" dirty="0">
                <a:solidFill>
                  <a:srgbClr val="C00000"/>
                </a:solidFill>
              </a:rPr>
              <a:t>可任意设定曲线颜色和线型</a:t>
            </a:r>
            <a:r>
              <a:rPr lang="zh-CN" altLang="en-US" dirty="0"/>
              <a:t>；可给图形加坐标网线和图形加注功能</a:t>
            </a:r>
          </a:p>
        </p:txBody>
      </p:sp>
    </p:spTree>
    <p:custDataLst>
      <p:tags r:id="rId1"/>
    </p:custDataLst>
    <p:extLst>
      <p:ext uri="{BB962C8B-B14F-4D97-AF65-F5344CB8AC3E}">
        <p14:creationId xmlns:p14="http://schemas.microsoft.com/office/powerpoint/2010/main" val="35165021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6</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绘制阶梯</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3" name="图片 2">
            <a:extLst>
              <a:ext uri="{FF2B5EF4-FFF2-40B4-BE49-F238E27FC236}">
                <a16:creationId xmlns:a16="http://schemas.microsoft.com/office/drawing/2014/main" id="{1A3A9E48-00CC-45B9-8E51-8B357DD3E472}"/>
              </a:ext>
            </a:extLst>
          </p:cNvPr>
          <p:cNvPicPr>
            <a:picLocks noChangeAspect="1"/>
          </p:cNvPicPr>
          <p:nvPr/>
        </p:nvPicPr>
        <p:blipFill>
          <a:blip r:embed="rId5"/>
          <a:stretch>
            <a:fillRect/>
          </a:stretch>
        </p:blipFill>
        <p:spPr>
          <a:xfrm>
            <a:off x="0" y="2057436"/>
            <a:ext cx="9144000" cy="3303446"/>
          </a:xfrm>
          <a:prstGeom prst="rect">
            <a:avLst/>
          </a:prstGeom>
        </p:spPr>
      </p:pic>
    </p:spTree>
    <p:custDataLst>
      <p:tags r:id="rId1"/>
    </p:custDataLst>
    <p:extLst>
      <p:ext uri="{BB962C8B-B14F-4D97-AF65-F5344CB8AC3E}">
        <p14:creationId xmlns:p14="http://schemas.microsoft.com/office/powerpoint/2010/main" val="3657643943"/>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6</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绘制阶梯</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7391206" cy="923330"/>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linspace</a:t>
            </a:r>
            <a:r>
              <a:rPr lang="en-US" altLang="zh-CN" sz="1800" b="0" i="0" u="none" strike="noStrike" baseline="0" dirty="0">
                <a:solidFill>
                  <a:srgbClr val="000000"/>
                </a:solidFill>
                <a:latin typeface="Courier New" panose="02070309020205020404" pitchFamily="49" charset="0"/>
              </a:rPr>
              <a:t>(0,4*</a:t>
            </a:r>
            <a:r>
              <a:rPr lang="en-US" altLang="zh-CN" sz="1800" b="0" i="0" u="none" strike="noStrike" baseline="0" dirty="0" err="1">
                <a:solidFill>
                  <a:srgbClr val="000000"/>
                </a:solidFill>
                <a:latin typeface="Courier New" panose="02070309020205020404" pitchFamily="49" charset="0"/>
              </a:rPr>
              <a:t>pi,40</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Y = sin(X);</a:t>
            </a:r>
          </a:p>
          <a:p>
            <a:r>
              <a:rPr lang="en-US" altLang="zh-CN" sz="1800" b="0" i="0" u="none" strike="noStrike" baseline="0" dirty="0">
                <a:solidFill>
                  <a:srgbClr val="000000"/>
                </a:solidFill>
                <a:latin typeface="Courier New" panose="02070309020205020404" pitchFamily="49" charset="0"/>
              </a:rPr>
              <a:t>stairs(Y)</a:t>
            </a:r>
          </a:p>
        </p:txBody>
      </p:sp>
      <p:sp>
        <p:nvSpPr>
          <p:cNvPr id="10" name="文本框 9">
            <a:extLst>
              <a:ext uri="{FF2B5EF4-FFF2-40B4-BE49-F238E27FC236}">
                <a16:creationId xmlns:a16="http://schemas.microsoft.com/office/drawing/2014/main" id="{462F34B8-0665-4A63-8DEC-A8F3EDE613FC}"/>
              </a:ext>
            </a:extLst>
          </p:cNvPr>
          <p:cNvSpPr txBox="1"/>
          <p:nvPr/>
        </p:nvSpPr>
        <p:spPr>
          <a:xfrm>
            <a:off x="685902" y="1487030"/>
            <a:ext cx="6705424" cy="369332"/>
          </a:xfrm>
          <a:prstGeom prst="rect">
            <a:avLst/>
          </a:prstGeom>
          <a:noFill/>
        </p:spPr>
        <p:txBody>
          <a:bodyPr wrap="square" rtlCol="0">
            <a:spAutoFit/>
          </a:bodyPr>
          <a:lstStyle/>
          <a:p>
            <a:r>
              <a:rPr lang="zh-CN" altLang="en-US" dirty="0"/>
              <a:t>创建阶梯图</a:t>
            </a:r>
          </a:p>
        </p:txBody>
      </p:sp>
      <p:pic>
        <p:nvPicPr>
          <p:cNvPr id="39938" name="Picture 2">
            <a:extLst>
              <a:ext uri="{FF2B5EF4-FFF2-40B4-BE49-F238E27FC236}">
                <a16:creationId xmlns:a16="http://schemas.microsoft.com/office/drawing/2014/main" id="{FD4D6940-BFC0-4717-8F2E-8FF7F367F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715" y="2503397"/>
            <a:ext cx="4419624" cy="331471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1176394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7.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绘制极坐标</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4E225B87-98E2-4F48-82AE-639FE6D1F6C2}"/>
              </a:ext>
            </a:extLst>
          </p:cNvPr>
          <p:cNvSpPr txBox="1"/>
          <p:nvPr/>
        </p:nvSpPr>
        <p:spPr>
          <a:xfrm>
            <a:off x="685902" y="1487030"/>
            <a:ext cx="8305582" cy="369332"/>
          </a:xfrm>
          <a:prstGeom prst="rect">
            <a:avLst/>
          </a:prstGeom>
          <a:noFill/>
        </p:spPr>
        <p:txBody>
          <a:bodyPr wrap="square" rtlCol="0">
            <a:spAutoFit/>
          </a:bodyPr>
          <a:lstStyle/>
          <a:p>
            <a:r>
              <a:rPr lang="zh-CN" altLang="en-US" dirty="0"/>
              <a:t>根据数据做极坐标图（老版本为</a:t>
            </a:r>
            <a:r>
              <a:rPr lang="en-US" altLang="zh-CN" dirty="0"/>
              <a:t>polar</a:t>
            </a:r>
            <a:r>
              <a:rPr lang="zh-CN" altLang="en-US" dirty="0"/>
              <a:t>，新版本为</a:t>
            </a:r>
            <a:r>
              <a:rPr lang="en-US" altLang="zh-CN" b="0" i="0" dirty="0" err="1">
                <a:solidFill>
                  <a:srgbClr val="C45400"/>
                </a:solidFill>
                <a:effectLst/>
                <a:latin typeface="Microsoft YaHei" panose="020B0503020204020204" pitchFamily="34" charset="-122"/>
                <a:ea typeface="Microsoft YaHei" panose="020B0503020204020204" pitchFamily="34" charset="-122"/>
              </a:rPr>
              <a:t>polarplot</a:t>
            </a:r>
            <a:r>
              <a:rPr lang="zh-CN" altLang="en-US" b="0" i="0" dirty="0">
                <a:effectLst/>
                <a:latin typeface="Microsoft YaHei" panose="020B0503020204020204" pitchFamily="34" charset="-122"/>
                <a:ea typeface="Microsoft YaHei" panose="020B0503020204020204" pitchFamily="34" charset="-122"/>
              </a:rPr>
              <a:t>）</a:t>
            </a:r>
            <a:endParaRPr lang="en-US" altLang="zh-CN" b="0" i="0" dirty="0">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D35CA17-2D5C-4F98-BCB5-B61422601A4F}"/>
              </a:ext>
            </a:extLst>
          </p:cNvPr>
          <p:cNvPicPr>
            <a:picLocks noChangeAspect="1"/>
          </p:cNvPicPr>
          <p:nvPr/>
        </p:nvPicPr>
        <p:blipFill>
          <a:blip r:embed="rId5"/>
          <a:stretch>
            <a:fillRect/>
          </a:stretch>
        </p:blipFill>
        <p:spPr>
          <a:xfrm>
            <a:off x="468328" y="1922435"/>
            <a:ext cx="8207343" cy="4212794"/>
          </a:xfrm>
          <a:prstGeom prst="rect">
            <a:avLst/>
          </a:prstGeom>
        </p:spPr>
      </p:pic>
    </p:spTree>
    <p:custDataLst>
      <p:tags r:id="rId1"/>
    </p:custDataLst>
    <p:extLst>
      <p:ext uri="{BB962C8B-B14F-4D97-AF65-F5344CB8AC3E}">
        <p14:creationId xmlns:p14="http://schemas.microsoft.com/office/powerpoint/2010/main" val="268699472"/>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a:extLst>
              <a:ext uri="{FF2B5EF4-FFF2-40B4-BE49-F238E27FC236}">
                <a16:creationId xmlns:a16="http://schemas.microsoft.com/office/drawing/2014/main" id="{1DE44F75-5C60-4C6D-BFC5-25FAF9676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18" y="2374158"/>
            <a:ext cx="5046606" cy="3784955"/>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7.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绘制极坐标</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7391206" cy="923330"/>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theta = 0:0.01:2*pi;</a:t>
            </a:r>
          </a:p>
          <a:p>
            <a:r>
              <a:rPr lang="es-ES" altLang="zh-CN" sz="1800" b="0" i="0" u="none" strike="noStrike" baseline="0" dirty="0">
                <a:solidFill>
                  <a:srgbClr val="000000"/>
                </a:solidFill>
                <a:latin typeface="Courier New" panose="02070309020205020404" pitchFamily="49" charset="0"/>
              </a:rPr>
              <a:t>rho = sin(2*theta).*cos(2*theta);</a:t>
            </a:r>
          </a:p>
          <a:p>
            <a:r>
              <a:rPr lang="en-US" altLang="zh-CN" sz="1800" b="0" i="0" u="none" strike="noStrike" baseline="0" dirty="0" err="1">
                <a:solidFill>
                  <a:srgbClr val="000000"/>
                </a:solidFill>
                <a:latin typeface="Courier New" panose="02070309020205020404" pitchFamily="49" charset="0"/>
              </a:rPr>
              <a:t>polarplot</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theta,rho</a:t>
            </a:r>
            <a:r>
              <a:rPr lang="en-US" altLang="zh-CN" sz="1800" b="0" i="0" u="none" strike="noStrike" baseline="0" dirty="0">
                <a:solidFill>
                  <a:srgbClr val="000000"/>
                </a:solidFill>
                <a:latin typeface="Courier New" panose="02070309020205020404" pitchFamily="49" charset="0"/>
              </a:rPr>
              <a:t>)</a:t>
            </a:r>
          </a:p>
        </p:txBody>
      </p:sp>
      <p:sp>
        <p:nvSpPr>
          <p:cNvPr id="10" name="文本框 9">
            <a:extLst>
              <a:ext uri="{FF2B5EF4-FFF2-40B4-BE49-F238E27FC236}">
                <a16:creationId xmlns:a16="http://schemas.microsoft.com/office/drawing/2014/main" id="{462F34B8-0665-4A63-8DEC-A8F3EDE613FC}"/>
              </a:ext>
            </a:extLst>
          </p:cNvPr>
          <p:cNvSpPr txBox="1"/>
          <p:nvPr/>
        </p:nvSpPr>
        <p:spPr>
          <a:xfrm>
            <a:off x="685902" y="1487030"/>
            <a:ext cx="6705424" cy="369332"/>
          </a:xfrm>
          <a:prstGeom prst="rect">
            <a:avLst/>
          </a:prstGeom>
          <a:noFill/>
        </p:spPr>
        <p:txBody>
          <a:bodyPr wrap="square" rtlCol="0">
            <a:spAutoFit/>
          </a:bodyPr>
          <a:lstStyle/>
          <a:p>
            <a:r>
              <a:rPr lang="zh-CN" altLang="en-US" dirty="0"/>
              <a:t>创建极坐标图</a:t>
            </a:r>
          </a:p>
        </p:txBody>
      </p:sp>
    </p:spTree>
    <p:custDataLst>
      <p:tags r:id="rId1"/>
    </p:custDataLst>
    <p:extLst>
      <p:ext uri="{BB962C8B-B14F-4D97-AF65-F5344CB8AC3E}">
        <p14:creationId xmlns:p14="http://schemas.microsoft.com/office/powerpoint/2010/main" val="16354783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8</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区域图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D6A9D84F-FB88-4BF3-AF14-6C7991830080}"/>
              </a:ext>
            </a:extLst>
          </p:cNvPr>
          <p:cNvPicPr>
            <a:picLocks noChangeAspect="1"/>
          </p:cNvPicPr>
          <p:nvPr/>
        </p:nvPicPr>
        <p:blipFill>
          <a:blip r:embed="rId5"/>
          <a:stretch>
            <a:fillRect/>
          </a:stretch>
        </p:blipFill>
        <p:spPr>
          <a:xfrm>
            <a:off x="8373" y="1893252"/>
            <a:ext cx="9144000" cy="4144210"/>
          </a:xfrm>
          <a:prstGeom prst="rect">
            <a:avLst/>
          </a:prstGeom>
        </p:spPr>
      </p:pic>
    </p:spTree>
    <p:custDataLst>
      <p:tags r:id="rId1"/>
    </p:custDataLst>
    <p:extLst>
      <p:ext uri="{BB962C8B-B14F-4D97-AF65-F5344CB8AC3E}">
        <p14:creationId xmlns:p14="http://schemas.microsoft.com/office/powerpoint/2010/main" val="1284785686"/>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8</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区域图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7391206" cy="646331"/>
          </a:xfrm>
          <a:prstGeom prst="rect">
            <a:avLst/>
          </a:prstGeom>
          <a:noFill/>
        </p:spPr>
        <p:txBody>
          <a:bodyPr wrap="square">
            <a:spAutoFit/>
          </a:bodyPr>
          <a:lstStyle/>
          <a:p>
            <a:r>
              <a:rPr lang="es-ES" altLang="zh-CN" sz="1800" b="0" i="0" u="none" strike="noStrike" baseline="0" dirty="0">
                <a:solidFill>
                  <a:srgbClr val="000000"/>
                </a:solidFill>
                <a:latin typeface="Courier New" panose="02070309020205020404" pitchFamily="49" charset="0"/>
              </a:rPr>
              <a:t>Y = [1 5 3; 3 2 7; 1 5 3; 2 6 1];</a:t>
            </a:r>
          </a:p>
          <a:p>
            <a:r>
              <a:rPr lang="en-US" altLang="zh-CN" sz="1800" b="0" i="0" u="none" strike="noStrike" baseline="0" dirty="0">
                <a:solidFill>
                  <a:srgbClr val="000000"/>
                </a:solidFill>
                <a:latin typeface="Courier New" panose="02070309020205020404" pitchFamily="49" charset="0"/>
              </a:rPr>
              <a:t>area(Y)</a:t>
            </a:r>
          </a:p>
        </p:txBody>
      </p:sp>
      <p:sp>
        <p:nvSpPr>
          <p:cNvPr id="10" name="文本框 9">
            <a:extLst>
              <a:ext uri="{FF2B5EF4-FFF2-40B4-BE49-F238E27FC236}">
                <a16:creationId xmlns:a16="http://schemas.microsoft.com/office/drawing/2014/main" id="{462F34B8-0665-4A63-8DEC-A8F3EDE613FC}"/>
              </a:ext>
            </a:extLst>
          </p:cNvPr>
          <p:cNvSpPr txBox="1"/>
          <p:nvPr/>
        </p:nvSpPr>
        <p:spPr>
          <a:xfrm>
            <a:off x="685902" y="1487030"/>
            <a:ext cx="6705424" cy="369332"/>
          </a:xfrm>
          <a:prstGeom prst="rect">
            <a:avLst/>
          </a:prstGeom>
          <a:noFill/>
        </p:spPr>
        <p:txBody>
          <a:bodyPr wrap="square" rtlCol="0">
            <a:spAutoFit/>
          </a:bodyPr>
          <a:lstStyle/>
          <a:p>
            <a:r>
              <a:rPr lang="zh-CN" altLang="en-US" dirty="0"/>
              <a:t>创建极区域图</a:t>
            </a:r>
          </a:p>
        </p:txBody>
      </p:sp>
      <p:pic>
        <p:nvPicPr>
          <p:cNvPr id="44034" name="Picture 2">
            <a:extLst>
              <a:ext uri="{FF2B5EF4-FFF2-40B4-BE49-F238E27FC236}">
                <a16:creationId xmlns:a16="http://schemas.microsoft.com/office/drawing/2014/main" id="{F01CE32E-1D7C-4A6A-8972-EA7CE97F8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22" y="2235658"/>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342511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A5088824-FAB3-4C66-B152-9B83D8C89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159" y="2381278"/>
            <a:ext cx="3733701" cy="2800276"/>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0" y="476435"/>
            <a:ext cx="457200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交叉知识</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子窗口</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9" name="文本框 8">
            <a:extLst>
              <a:ext uri="{FF2B5EF4-FFF2-40B4-BE49-F238E27FC236}">
                <a16:creationId xmlns:a16="http://schemas.microsoft.com/office/drawing/2014/main" id="{7205C77C-2715-40A4-B5FD-8EB6B7585D76}"/>
              </a:ext>
            </a:extLst>
          </p:cNvPr>
          <p:cNvSpPr txBox="1"/>
          <p:nvPr/>
        </p:nvSpPr>
        <p:spPr>
          <a:xfrm>
            <a:off x="319140" y="1386145"/>
            <a:ext cx="8505720" cy="1661865"/>
          </a:xfrm>
          <a:prstGeom prst="rect">
            <a:avLst/>
          </a:prstGeom>
          <a:noFill/>
        </p:spPr>
        <p:txBody>
          <a:bodyPr wrap="square">
            <a:spAutoFit/>
          </a:bodyPr>
          <a:lstStyle/>
          <a:p>
            <a:r>
              <a:rPr lang="en-US" altLang="zh-CN" dirty="0"/>
              <a:t>subplot(</a:t>
            </a:r>
            <a:r>
              <a:rPr lang="en-US" altLang="zh-CN" dirty="0" err="1"/>
              <a:t>m,n,p</a:t>
            </a:r>
            <a:r>
              <a:rPr lang="en-US" altLang="zh-CN" dirty="0"/>
              <a:t>) </a:t>
            </a:r>
            <a:r>
              <a:rPr lang="zh-CN" altLang="en-US" dirty="0"/>
              <a:t>将当前图窗</a:t>
            </a:r>
            <a:r>
              <a:rPr lang="zh-CN" altLang="en-US" dirty="0">
                <a:solidFill>
                  <a:srgbClr val="C00000"/>
                </a:solidFill>
              </a:rPr>
              <a:t>划分为 </a:t>
            </a:r>
            <a:r>
              <a:rPr lang="en-US" altLang="zh-CN" dirty="0" err="1">
                <a:solidFill>
                  <a:srgbClr val="C00000"/>
                </a:solidFill>
              </a:rPr>
              <a:t>m×n</a:t>
            </a:r>
            <a:r>
              <a:rPr lang="en-US" altLang="zh-CN" dirty="0">
                <a:solidFill>
                  <a:srgbClr val="C00000"/>
                </a:solidFill>
              </a:rPr>
              <a:t> </a:t>
            </a:r>
            <a:r>
              <a:rPr lang="zh-CN" altLang="en-US" dirty="0">
                <a:solidFill>
                  <a:srgbClr val="C00000"/>
                </a:solidFill>
              </a:rPr>
              <a:t>网格</a:t>
            </a:r>
            <a:r>
              <a:rPr lang="zh-CN" altLang="en-US" dirty="0"/>
              <a:t>，并在 </a:t>
            </a:r>
            <a:r>
              <a:rPr lang="en-US" altLang="zh-CN" dirty="0"/>
              <a:t>p </a:t>
            </a:r>
            <a:r>
              <a:rPr lang="zh-CN" altLang="en-US" dirty="0"/>
              <a:t>指定的位置创建坐标区。</a:t>
            </a:r>
            <a:r>
              <a:rPr lang="en-US" altLang="zh-CN" dirty="0"/>
              <a:t>MATLAB </a:t>
            </a:r>
            <a:r>
              <a:rPr lang="zh-CN" altLang="en-US" dirty="0"/>
              <a:t>按行号对子图位置进行编号。</a:t>
            </a:r>
            <a:r>
              <a:rPr lang="zh-CN" altLang="en-US" dirty="0">
                <a:solidFill>
                  <a:srgbClr val="C00000"/>
                </a:solidFill>
              </a:rPr>
              <a:t>第一个子图是第一行的第一列，第二个子图是第一行的第二列，依此类推。</a:t>
            </a:r>
            <a:r>
              <a:rPr lang="zh-CN" altLang="en-US" dirty="0"/>
              <a:t>如果指定的位置已存在坐标区，则此命令会将该坐标区设为当前坐标区。</a:t>
            </a:r>
            <a:endParaRPr lang="en-US" altLang="zh-CN" dirty="0"/>
          </a:p>
          <a:p>
            <a:pPr>
              <a:lnSpc>
                <a:spcPct val="200000"/>
              </a:lnSpc>
            </a:pPr>
            <a:r>
              <a:rPr lang="en-US" altLang="zh-CN" dirty="0">
                <a:solidFill>
                  <a:srgbClr val="C00000"/>
                </a:solidFill>
              </a:rPr>
              <a:t>*</a:t>
            </a:r>
            <a:r>
              <a:rPr lang="zh-CN" altLang="en-US" dirty="0">
                <a:solidFill>
                  <a:srgbClr val="C00000"/>
                </a:solidFill>
              </a:rPr>
              <a:t>若</a:t>
            </a:r>
            <a:r>
              <a:rPr lang="en-US" altLang="zh-CN" dirty="0" err="1">
                <a:solidFill>
                  <a:srgbClr val="C00000"/>
                </a:solidFill>
              </a:rPr>
              <a:t>mnp</a:t>
            </a:r>
            <a:r>
              <a:rPr lang="zh-CN" altLang="en-US" dirty="0">
                <a:solidFill>
                  <a:srgbClr val="C00000"/>
                </a:solidFill>
              </a:rPr>
              <a:t>均为一位数时，逗号可忽略</a:t>
            </a:r>
          </a:p>
        </p:txBody>
      </p:sp>
      <p:sp>
        <p:nvSpPr>
          <p:cNvPr id="12" name="文本框 11">
            <a:extLst>
              <a:ext uri="{FF2B5EF4-FFF2-40B4-BE49-F238E27FC236}">
                <a16:creationId xmlns:a16="http://schemas.microsoft.com/office/drawing/2014/main" id="{B7D9FA75-9734-4712-82C6-6ED41D89BFE6}"/>
              </a:ext>
            </a:extLst>
          </p:cNvPr>
          <p:cNvSpPr txBox="1"/>
          <p:nvPr/>
        </p:nvSpPr>
        <p:spPr>
          <a:xfrm>
            <a:off x="237453" y="3328925"/>
            <a:ext cx="6925279" cy="2462213"/>
          </a:xfrm>
          <a:prstGeom prst="rect">
            <a:avLst/>
          </a:prstGeom>
          <a:noFill/>
        </p:spPr>
        <p:txBody>
          <a:bodyPr wrap="square">
            <a:spAutoFit/>
          </a:bodyPr>
          <a:lstStyle/>
          <a:p>
            <a:r>
              <a:rPr lang="en-US" altLang="zh-CN" sz="1400" b="0" i="0" u="none" strike="noStrike" baseline="0" dirty="0">
                <a:solidFill>
                  <a:srgbClr val="000000"/>
                </a:solidFill>
                <a:latin typeface="Courier New" panose="02070309020205020404" pitchFamily="49" charset="0"/>
              </a:rPr>
              <a:t>subplot(2,2,1);</a:t>
            </a:r>
          </a:p>
          <a:p>
            <a:r>
              <a:rPr lang="en-US" altLang="zh-CN" sz="1400" b="0" i="0" u="none" strike="noStrike" baseline="0" dirty="0">
                <a:solidFill>
                  <a:srgbClr val="000000"/>
                </a:solidFill>
                <a:latin typeface="Courier New" panose="02070309020205020404" pitchFamily="49" charset="0"/>
              </a:rPr>
              <a:t>x = </a:t>
            </a:r>
            <a:r>
              <a:rPr lang="en-US" altLang="zh-CN" sz="1400" b="0" i="0" u="none" strike="noStrike" baseline="0" dirty="0" err="1">
                <a:solidFill>
                  <a:srgbClr val="000000"/>
                </a:solidFill>
                <a:latin typeface="Courier New" panose="02070309020205020404" pitchFamily="49" charset="0"/>
              </a:rPr>
              <a:t>linspace</a:t>
            </a:r>
            <a:r>
              <a:rPr lang="en-US" altLang="zh-CN" sz="1400" b="0" i="0" u="none" strike="noStrike" baseline="0" dirty="0">
                <a:solidFill>
                  <a:srgbClr val="000000"/>
                </a:solidFill>
                <a:latin typeface="Courier New" panose="02070309020205020404" pitchFamily="49" charset="0"/>
              </a:rPr>
              <a:t>(-3.8,3.8);</a:t>
            </a:r>
          </a:p>
          <a:p>
            <a:r>
              <a:rPr lang="en-US" altLang="zh-CN" sz="1400" b="0" i="0" u="none" strike="noStrike" baseline="0" dirty="0" err="1">
                <a:solidFill>
                  <a:srgbClr val="000000"/>
                </a:solidFill>
                <a:latin typeface="Courier New" panose="02070309020205020404" pitchFamily="49" charset="0"/>
              </a:rPr>
              <a:t>y_cos</a:t>
            </a:r>
            <a:r>
              <a:rPr lang="en-US" altLang="zh-CN" sz="1400" b="0" i="0" u="none" strike="noStrike" baseline="0" dirty="0">
                <a:solidFill>
                  <a:srgbClr val="000000"/>
                </a:solidFill>
                <a:latin typeface="Courier New" panose="02070309020205020404" pitchFamily="49" charset="0"/>
              </a:rPr>
              <a:t> = cos(x);</a:t>
            </a:r>
          </a:p>
          <a:p>
            <a:r>
              <a:rPr lang="en-US" altLang="zh-CN" sz="1400" b="0" i="0" u="none" strike="noStrike" baseline="0" dirty="0">
                <a:solidFill>
                  <a:srgbClr val="000000"/>
                </a:solidFill>
                <a:latin typeface="Courier New" panose="02070309020205020404" pitchFamily="49" charset="0"/>
              </a:rPr>
              <a:t>plot(</a:t>
            </a:r>
            <a:r>
              <a:rPr lang="en-US" altLang="zh-CN" sz="1400" b="0" i="0" u="none" strike="noStrike" baseline="0" dirty="0" err="1">
                <a:solidFill>
                  <a:srgbClr val="000000"/>
                </a:solidFill>
                <a:latin typeface="Courier New" panose="02070309020205020404" pitchFamily="49" charset="0"/>
              </a:rPr>
              <a:t>x,y_cos</a:t>
            </a:r>
            <a:r>
              <a:rPr lang="en-US" altLang="zh-CN" sz="1400" b="0" i="0" u="none" strike="noStrike" baseline="0" dirty="0">
                <a:solidFill>
                  <a:srgbClr val="000000"/>
                </a:solidFill>
                <a:latin typeface="Courier New" panose="02070309020205020404" pitchFamily="49" charset="0"/>
              </a:rPr>
              <a:t>);title(</a:t>
            </a:r>
            <a:r>
              <a:rPr lang="en-US" altLang="zh-CN" sz="1400" b="0" i="0" u="none" strike="noStrike" baseline="0" dirty="0">
                <a:solidFill>
                  <a:srgbClr val="A020F0"/>
                </a:solidFill>
                <a:latin typeface="Courier New" panose="02070309020205020404" pitchFamily="49" charset="0"/>
              </a:rPr>
              <a:t>'Subplot 1: Cosine'</a:t>
            </a:r>
            <a:r>
              <a:rPr lang="en-US" altLang="zh-CN" sz="1400" b="0" i="0" u="none" strike="noStrike" baseline="0" dirty="0">
                <a:solidFill>
                  <a:srgbClr val="000000"/>
                </a:solidFill>
                <a:latin typeface="Courier New" panose="02070309020205020404" pitchFamily="49" charset="0"/>
              </a:rPr>
              <a:t>)</a:t>
            </a:r>
          </a:p>
          <a:p>
            <a:r>
              <a:rPr lang="zh-CN" altLang="en-US" sz="1400" b="0" i="0" u="none" strike="noStrike" baseline="0" dirty="0">
                <a:solidFill>
                  <a:srgbClr val="000000"/>
                </a:solidFill>
                <a:latin typeface="Courier New" panose="02070309020205020404" pitchFamily="49" charset="0"/>
              </a:rPr>
              <a:t> </a:t>
            </a:r>
          </a:p>
          <a:p>
            <a:r>
              <a:rPr lang="en-US" altLang="zh-CN" sz="1400" b="0" i="0" u="none" strike="noStrike" baseline="0" dirty="0">
                <a:solidFill>
                  <a:srgbClr val="000000"/>
                </a:solidFill>
                <a:latin typeface="Courier New" panose="02070309020205020404" pitchFamily="49" charset="0"/>
              </a:rPr>
              <a:t>subplot(2,2,2);</a:t>
            </a:r>
          </a:p>
          <a:p>
            <a:r>
              <a:rPr lang="es-ES" altLang="zh-CN" sz="1400" b="0" i="0" u="none" strike="noStrike" baseline="0" dirty="0">
                <a:solidFill>
                  <a:srgbClr val="000000"/>
                </a:solidFill>
                <a:latin typeface="Courier New" panose="02070309020205020404" pitchFamily="49" charset="0"/>
              </a:rPr>
              <a:t>y_poly = 1 - x.^2./2 + x.^4./24;</a:t>
            </a:r>
          </a:p>
          <a:p>
            <a:r>
              <a:rPr lang="en-US" altLang="zh-CN" sz="1400" b="0" i="0" u="none" strike="noStrike" baseline="0" dirty="0">
                <a:solidFill>
                  <a:srgbClr val="000000"/>
                </a:solidFill>
                <a:latin typeface="Courier New" panose="02070309020205020404" pitchFamily="49" charset="0"/>
              </a:rPr>
              <a:t>plot(</a:t>
            </a:r>
            <a:r>
              <a:rPr lang="en-US" altLang="zh-CN" sz="1400" b="0" i="0" u="none" strike="noStrike" baseline="0" dirty="0" err="1">
                <a:solidFill>
                  <a:srgbClr val="000000"/>
                </a:solidFill>
                <a:latin typeface="Courier New" panose="02070309020205020404" pitchFamily="49" charset="0"/>
              </a:rPr>
              <a:t>x,y_poly,</a:t>
            </a:r>
            <a:r>
              <a:rPr lang="en-US" altLang="zh-CN" sz="1400" b="0" i="0" u="none" strike="noStrike" baseline="0" dirty="0" err="1">
                <a:solidFill>
                  <a:srgbClr val="A020F0"/>
                </a:solidFill>
                <a:latin typeface="Courier New" panose="02070309020205020404" pitchFamily="49" charset="0"/>
              </a:rPr>
              <a:t>'g</a:t>
            </a:r>
            <a:r>
              <a:rPr lang="en-US" altLang="zh-CN" sz="1400" b="0" i="0" u="none" strike="noStrike" baseline="0" dirty="0">
                <a:solidFill>
                  <a:srgbClr val="A020F0"/>
                </a:solidFill>
                <a:latin typeface="Courier New" panose="02070309020205020404" pitchFamily="49" charset="0"/>
              </a:rPr>
              <a:t>'</a:t>
            </a:r>
            <a:r>
              <a:rPr lang="en-US" altLang="zh-CN" sz="1400" b="0" i="0" u="none" strike="noStrike" baseline="0" dirty="0">
                <a:solidFill>
                  <a:srgbClr val="000000"/>
                </a:solidFill>
                <a:latin typeface="Courier New" panose="02070309020205020404" pitchFamily="49" charset="0"/>
              </a:rPr>
              <a:t>);title(</a:t>
            </a:r>
            <a:r>
              <a:rPr lang="en-US" altLang="zh-CN" sz="1400" b="0" i="0" u="none" strike="noStrike" baseline="0" dirty="0">
                <a:solidFill>
                  <a:srgbClr val="A020F0"/>
                </a:solidFill>
                <a:latin typeface="Courier New" panose="02070309020205020404" pitchFamily="49" charset="0"/>
              </a:rPr>
              <a:t>'Subplot 2: Polynomial'</a:t>
            </a:r>
            <a:r>
              <a:rPr lang="en-US" altLang="zh-CN" sz="1400" b="0" i="0" u="none" strike="noStrike" baseline="0" dirty="0">
                <a:solidFill>
                  <a:srgbClr val="000000"/>
                </a:solidFill>
                <a:latin typeface="Courier New" panose="02070309020205020404" pitchFamily="49" charset="0"/>
              </a:rPr>
              <a:t>)</a:t>
            </a:r>
          </a:p>
          <a:p>
            <a:r>
              <a:rPr lang="zh-CN" altLang="en-US" sz="1400" b="0" i="0" u="none" strike="noStrike" baseline="0" dirty="0">
                <a:solidFill>
                  <a:srgbClr val="000000"/>
                </a:solidFill>
                <a:latin typeface="Courier New" panose="02070309020205020404" pitchFamily="49" charset="0"/>
              </a:rPr>
              <a:t> </a:t>
            </a:r>
          </a:p>
          <a:p>
            <a:r>
              <a:rPr lang="en-US" altLang="zh-CN" sz="1400" b="0" i="0" u="none" strike="noStrike" baseline="0" dirty="0">
                <a:solidFill>
                  <a:srgbClr val="000000"/>
                </a:solidFill>
                <a:latin typeface="Courier New" panose="02070309020205020404" pitchFamily="49" charset="0"/>
              </a:rPr>
              <a:t>subplot(2,2,[3,4]);</a:t>
            </a:r>
          </a:p>
          <a:p>
            <a:r>
              <a:rPr lang="es-ES" altLang="zh-CN" sz="1400" b="0" i="0" u="none" strike="noStrike" baseline="0" dirty="0">
                <a:solidFill>
                  <a:srgbClr val="000000"/>
                </a:solidFill>
                <a:latin typeface="Courier New" panose="02070309020205020404" pitchFamily="49" charset="0"/>
              </a:rPr>
              <a:t>plot(x,y_cos,</a:t>
            </a:r>
            <a:r>
              <a:rPr lang="es-ES" altLang="zh-CN" sz="1400" b="0" i="0" u="none" strike="noStrike" baseline="0" dirty="0">
                <a:solidFill>
                  <a:srgbClr val="A020F0"/>
                </a:solidFill>
                <a:latin typeface="Courier New" panose="02070309020205020404" pitchFamily="49" charset="0"/>
              </a:rPr>
              <a:t>'b'</a:t>
            </a:r>
            <a:r>
              <a:rPr lang="es-ES" altLang="zh-CN" sz="1400" b="0" i="0" u="none" strike="noStrike" baseline="0" dirty="0">
                <a:solidFill>
                  <a:srgbClr val="000000"/>
                </a:solidFill>
                <a:latin typeface="Courier New" panose="02070309020205020404" pitchFamily="49" charset="0"/>
              </a:rPr>
              <a:t>,x,y_poly,</a:t>
            </a:r>
            <a:r>
              <a:rPr lang="es-ES" altLang="zh-CN" sz="1400" b="0" i="0" u="none" strike="noStrike" baseline="0" dirty="0">
                <a:solidFill>
                  <a:srgbClr val="A020F0"/>
                </a:solidFill>
                <a:latin typeface="Courier New" panose="02070309020205020404" pitchFamily="49" charset="0"/>
              </a:rPr>
              <a:t>'g'</a:t>
            </a:r>
            <a:r>
              <a:rPr lang="es-ES" altLang="zh-CN" sz="1400" b="0" i="0" u="none" strike="noStrike" baseline="0" dirty="0">
                <a:solidFill>
                  <a:srgbClr val="000000"/>
                </a:solidFill>
                <a:latin typeface="Courier New" panose="02070309020205020404" pitchFamily="49" charset="0"/>
              </a:rPr>
              <a:t>);</a:t>
            </a:r>
            <a:r>
              <a:rPr lang="en-US" altLang="zh-CN" sz="1400" b="0" i="0" u="none" strike="noStrike" baseline="0" dirty="0">
                <a:solidFill>
                  <a:srgbClr val="000000"/>
                </a:solidFill>
                <a:latin typeface="Courier New" panose="02070309020205020404" pitchFamily="49" charset="0"/>
              </a:rPr>
              <a:t>title(</a:t>
            </a:r>
            <a:r>
              <a:rPr lang="en-US" altLang="zh-CN" sz="1400" b="0" i="0" u="none" strike="noStrike" baseline="0" dirty="0">
                <a:solidFill>
                  <a:srgbClr val="A020F0"/>
                </a:solidFill>
                <a:latin typeface="Courier New" panose="02070309020205020404" pitchFamily="49" charset="0"/>
              </a:rPr>
              <a:t>'Subplot 3 and 4: Both'</a:t>
            </a:r>
            <a:r>
              <a:rPr lang="en-US" altLang="zh-CN" sz="14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30069460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lang="zh-CN" altLang="en-US" spc="200" noProof="1">
                <a:latin typeface="Tahoma" panose="020B0604030504040204" pitchFamily="34" charset="0"/>
                <a:ea typeface="隶书" panose="02010509060101010101" pitchFamily="49" charset="-122"/>
              </a:rPr>
              <a:t>三</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维图像绘制</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Tree>
    <p:custDataLst>
      <p:tags r:id="rId1"/>
    </p:custDataLst>
    <p:extLst>
      <p:ext uri="{BB962C8B-B14F-4D97-AF65-F5344CB8AC3E}">
        <p14:creationId xmlns:p14="http://schemas.microsoft.com/office/powerpoint/2010/main" val="18916879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0</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从二维延拓</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2" name="文本框 1">
            <a:extLst>
              <a:ext uri="{FF2B5EF4-FFF2-40B4-BE49-F238E27FC236}">
                <a16:creationId xmlns:a16="http://schemas.microsoft.com/office/drawing/2014/main" id="{5CF8AABB-F0DC-4319-95C5-7CC1E1C40EBB}"/>
              </a:ext>
            </a:extLst>
          </p:cNvPr>
          <p:cNvSpPr txBox="1"/>
          <p:nvPr/>
        </p:nvSpPr>
        <p:spPr>
          <a:xfrm>
            <a:off x="609704" y="1752644"/>
            <a:ext cx="5714850" cy="369332"/>
          </a:xfrm>
          <a:prstGeom prst="rect">
            <a:avLst/>
          </a:prstGeom>
          <a:noFill/>
        </p:spPr>
        <p:txBody>
          <a:bodyPr wrap="square" rtlCol="0">
            <a:spAutoFit/>
          </a:bodyPr>
          <a:lstStyle/>
          <a:p>
            <a:r>
              <a:rPr lang="zh-CN" altLang="en-US" dirty="0"/>
              <a:t>大部分二维图形提供了像三维延拓的方法</a:t>
            </a:r>
          </a:p>
        </p:txBody>
      </p:sp>
      <p:grpSp>
        <p:nvGrpSpPr>
          <p:cNvPr id="3" name="组合 2">
            <a:extLst>
              <a:ext uri="{FF2B5EF4-FFF2-40B4-BE49-F238E27FC236}">
                <a16:creationId xmlns:a16="http://schemas.microsoft.com/office/drawing/2014/main" id="{FCA11FEA-B120-4597-B80A-822B88D4C373}"/>
              </a:ext>
            </a:extLst>
          </p:cNvPr>
          <p:cNvGrpSpPr/>
          <p:nvPr/>
        </p:nvGrpSpPr>
        <p:grpSpPr>
          <a:xfrm>
            <a:off x="762100" y="2286030"/>
            <a:ext cx="3350533" cy="369332"/>
            <a:chOff x="636556" y="2438426"/>
            <a:chExt cx="3350533" cy="369332"/>
          </a:xfrm>
        </p:grpSpPr>
        <p:sp>
          <p:nvSpPr>
            <p:cNvPr id="9" name="文本框 8">
              <a:extLst>
                <a:ext uri="{FF2B5EF4-FFF2-40B4-BE49-F238E27FC236}">
                  <a16:creationId xmlns:a16="http://schemas.microsoft.com/office/drawing/2014/main" id="{F0B91E9D-A581-4D52-AE4D-CA67F4F16DD1}"/>
                </a:ext>
              </a:extLst>
            </p:cNvPr>
            <p:cNvSpPr txBox="1"/>
            <p:nvPr/>
          </p:nvSpPr>
          <p:spPr>
            <a:xfrm>
              <a:off x="636556" y="2438426"/>
              <a:ext cx="1039920" cy="369332"/>
            </a:xfrm>
            <a:prstGeom prst="rect">
              <a:avLst/>
            </a:prstGeom>
            <a:noFill/>
          </p:spPr>
          <p:txBody>
            <a:bodyPr wrap="square" rtlCol="0">
              <a:spAutoFit/>
            </a:bodyPr>
            <a:lstStyle/>
            <a:p>
              <a:r>
                <a:rPr lang="en-US" altLang="zh-CN" dirty="0">
                  <a:solidFill>
                    <a:srgbClr val="C00000"/>
                  </a:solidFill>
                </a:rPr>
                <a:t>plot</a:t>
              </a:r>
              <a:endParaRPr lang="zh-CN" altLang="en-US" dirty="0">
                <a:solidFill>
                  <a:srgbClr val="C00000"/>
                </a:solidFill>
              </a:endParaRPr>
            </a:p>
          </p:txBody>
        </p:sp>
        <p:sp>
          <p:nvSpPr>
            <p:cNvPr id="11" name="文本框 10">
              <a:extLst>
                <a:ext uri="{FF2B5EF4-FFF2-40B4-BE49-F238E27FC236}">
                  <a16:creationId xmlns:a16="http://schemas.microsoft.com/office/drawing/2014/main" id="{FDF46C8F-25D9-461E-B3D2-F9B783FF6FC6}"/>
                </a:ext>
              </a:extLst>
            </p:cNvPr>
            <p:cNvSpPr txBox="1"/>
            <p:nvPr/>
          </p:nvSpPr>
          <p:spPr>
            <a:xfrm>
              <a:off x="1736347" y="2438426"/>
              <a:ext cx="1039920" cy="369332"/>
            </a:xfrm>
            <a:prstGeom prst="rect">
              <a:avLst/>
            </a:prstGeom>
            <a:noFill/>
          </p:spPr>
          <p:txBody>
            <a:bodyPr wrap="square" rtlCol="0">
              <a:spAutoFit/>
            </a:bodyPr>
            <a:lstStyle/>
            <a:p>
              <a:r>
                <a:rPr lang="en-US" altLang="zh-CN" dirty="0"/>
                <a:t>-&gt;</a:t>
              </a:r>
              <a:endParaRPr lang="zh-CN" altLang="en-US" dirty="0"/>
            </a:p>
          </p:txBody>
        </p:sp>
        <p:sp>
          <p:nvSpPr>
            <p:cNvPr id="13" name="文本框 12">
              <a:extLst>
                <a:ext uri="{FF2B5EF4-FFF2-40B4-BE49-F238E27FC236}">
                  <a16:creationId xmlns:a16="http://schemas.microsoft.com/office/drawing/2014/main" id="{F789B26F-53F5-40A2-A8E4-D3120B4E7F40}"/>
                </a:ext>
              </a:extLst>
            </p:cNvPr>
            <p:cNvSpPr txBox="1"/>
            <p:nvPr/>
          </p:nvSpPr>
          <p:spPr>
            <a:xfrm>
              <a:off x="2947169" y="2438426"/>
              <a:ext cx="1039920" cy="369332"/>
            </a:xfrm>
            <a:prstGeom prst="rect">
              <a:avLst/>
            </a:prstGeom>
            <a:noFill/>
          </p:spPr>
          <p:txBody>
            <a:bodyPr wrap="square" rtlCol="0">
              <a:spAutoFit/>
            </a:bodyPr>
            <a:lstStyle/>
            <a:p>
              <a:r>
                <a:rPr lang="en-US" altLang="zh-CN" dirty="0" err="1">
                  <a:solidFill>
                    <a:srgbClr val="C00000"/>
                  </a:solidFill>
                </a:rPr>
                <a:t>plot3</a:t>
              </a:r>
              <a:endParaRPr lang="zh-CN" altLang="en-US" dirty="0">
                <a:solidFill>
                  <a:srgbClr val="C00000"/>
                </a:solidFill>
              </a:endParaRPr>
            </a:p>
          </p:txBody>
        </p:sp>
      </p:grpSp>
      <p:grpSp>
        <p:nvGrpSpPr>
          <p:cNvPr id="14" name="组合 13">
            <a:extLst>
              <a:ext uri="{FF2B5EF4-FFF2-40B4-BE49-F238E27FC236}">
                <a16:creationId xmlns:a16="http://schemas.microsoft.com/office/drawing/2014/main" id="{6410DB4B-A96C-4C85-B2C1-C1ED6BDCE99F}"/>
              </a:ext>
            </a:extLst>
          </p:cNvPr>
          <p:cNvGrpSpPr/>
          <p:nvPr/>
        </p:nvGrpSpPr>
        <p:grpSpPr>
          <a:xfrm>
            <a:off x="762100" y="2724459"/>
            <a:ext cx="3350533" cy="369332"/>
            <a:chOff x="636556" y="2438426"/>
            <a:chExt cx="3350533" cy="369332"/>
          </a:xfrm>
        </p:grpSpPr>
        <p:sp>
          <p:nvSpPr>
            <p:cNvPr id="15" name="文本框 14">
              <a:extLst>
                <a:ext uri="{FF2B5EF4-FFF2-40B4-BE49-F238E27FC236}">
                  <a16:creationId xmlns:a16="http://schemas.microsoft.com/office/drawing/2014/main" id="{FFC709A6-059E-4610-B9A9-060EC1F19838}"/>
                </a:ext>
              </a:extLst>
            </p:cNvPr>
            <p:cNvSpPr txBox="1"/>
            <p:nvPr/>
          </p:nvSpPr>
          <p:spPr>
            <a:xfrm>
              <a:off x="636556" y="2438426"/>
              <a:ext cx="1039920" cy="369332"/>
            </a:xfrm>
            <a:prstGeom prst="rect">
              <a:avLst/>
            </a:prstGeom>
            <a:noFill/>
          </p:spPr>
          <p:txBody>
            <a:bodyPr wrap="square" rtlCol="0">
              <a:spAutoFit/>
            </a:bodyPr>
            <a:lstStyle/>
            <a:p>
              <a:r>
                <a:rPr lang="en-US" altLang="zh-CN" dirty="0">
                  <a:solidFill>
                    <a:srgbClr val="C00000"/>
                  </a:solidFill>
                </a:rPr>
                <a:t>scatter</a:t>
              </a:r>
              <a:endParaRPr lang="zh-CN" altLang="en-US" dirty="0">
                <a:solidFill>
                  <a:srgbClr val="C00000"/>
                </a:solidFill>
              </a:endParaRPr>
            </a:p>
          </p:txBody>
        </p:sp>
        <p:sp>
          <p:nvSpPr>
            <p:cNvPr id="16" name="文本框 15">
              <a:extLst>
                <a:ext uri="{FF2B5EF4-FFF2-40B4-BE49-F238E27FC236}">
                  <a16:creationId xmlns:a16="http://schemas.microsoft.com/office/drawing/2014/main" id="{2B1CC758-D6E9-4CD8-849F-063746438F38}"/>
                </a:ext>
              </a:extLst>
            </p:cNvPr>
            <p:cNvSpPr txBox="1"/>
            <p:nvPr/>
          </p:nvSpPr>
          <p:spPr>
            <a:xfrm>
              <a:off x="1736347" y="2438426"/>
              <a:ext cx="1039920" cy="369332"/>
            </a:xfrm>
            <a:prstGeom prst="rect">
              <a:avLst/>
            </a:prstGeom>
            <a:noFill/>
          </p:spPr>
          <p:txBody>
            <a:bodyPr wrap="square" rtlCol="0">
              <a:spAutoFit/>
            </a:bodyPr>
            <a:lstStyle/>
            <a:p>
              <a:r>
                <a:rPr lang="en-US" altLang="zh-CN" dirty="0"/>
                <a:t>-&gt;</a:t>
              </a:r>
              <a:endParaRPr lang="zh-CN" altLang="en-US" dirty="0"/>
            </a:p>
          </p:txBody>
        </p:sp>
        <p:sp>
          <p:nvSpPr>
            <p:cNvPr id="17" name="文本框 16">
              <a:extLst>
                <a:ext uri="{FF2B5EF4-FFF2-40B4-BE49-F238E27FC236}">
                  <a16:creationId xmlns:a16="http://schemas.microsoft.com/office/drawing/2014/main" id="{13BB772E-FADE-419F-832C-56DE5ED2B83C}"/>
                </a:ext>
              </a:extLst>
            </p:cNvPr>
            <p:cNvSpPr txBox="1"/>
            <p:nvPr/>
          </p:nvSpPr>
          <p:spPr>
            <a:xfrm>
              <a:off x="2947169" y="2438426"/>
              <a:ext cx="1039920" cy="369332"/>
            </a:xfrm>
            <a:prstGeom prst="rect">
              <a:avLst/>
            </a:prstGeom>
            <a:noFill/>
          </p:spPr>
          <p:txBody>
            <a:bodyPr wrap="square" rtlCol="0">
              <a:spAutoFit/>
            </a:bodyPr>
            <a:lstStyle/>
            <a:p>
              <a:r>
                <a:rPr lang="en-US" altLang="zh-CN" dirty="0" err="1">
                  <a:solidFill>
                    <a:srgbClr val="C00000"/>
                  </a:solidFill>
                </a:rPr>
                <a:t>scatter3</a:t>
              </a:r>
              <a:endParaRPr lang="zh-CN" altLang="en-US" dirty="0">
                <a:solidFill>
                  <a:srgbClr val="C00000"/>
                </a:solidFill>
              </a:endParaRPr>
            </a:p>
          </p:txBody>
        </p:sp>
      </p:grpSp>
      <p:grpSp>
        <p:nvGrpSpPr>
          <p:cNvPr id="18" name="组合 17">
            <a:extLst>
              <a:ext uri="{FF2B5EF4-FFF2-40B4-BE49-F238E27FC236}">
                <a16:creationId xmlns:a16="http://schemas.microsoft.com/office/drawing/2014/main" id="{CB339B90-2118-495A-8F30-69F0474A81F9}"/>
              </a:ext>
            </a:extLst>
          </p:cNvPr>
          <p:cNvGrpSpPr/>
          <p:nvPr/>
        </p:nvGrpSpPr>
        <p:grpSpPr>
          <a:xfrm>
            <a:off x="762100" y="3601317"/>
            <a:ext cx="3350533" cy="369332"/>
            <a:chOff x="636556" y="2438426"/>
            <a:chExt cx="3350533" cy="369332"/>
          </a:xfrm>
        </p:grpSpPr>
        <p:sp>
          <p:nvSpPr>
            <p:cNvPr id="19" name="文本框 18">
              <a:extLst>
                <a:ext uri="{FF2B5EF4-FFF2-40B4-BE49-F238E27FC236}">
                  <a16:creationId xmlns:a16="http://schemas.microsoft.com/office/drawing/2014/main" id="{27451999-DFDF-4729-8D6A-A049FA1B3226}"/>
                </a:ext>
              </a:extLst>
            </p:cNvPr>
            <p:cNvSpPr txBox="1"/>
            <p:nvPr/>
          </p:nvSpPr>
          <p:spPr>
            <a:xfrm>
              <a:off x="636556" y="2438426"/>
              <a:ext cx="1039920" cy="369332"/>
            </a:xfrm>
            <a:prstGeom prst="rect">
              <a:avLst/>
            </a:prstGeom>
            <a:noFill/>
          </p:spPr>
          <p:txBody>
            <a:bodyPr wrap="square" rtlCol="0">
              <a:spAutoFit/>
            </a:bodyPr>
            <a:lstStyle/>
            <a:p>
              <a:r>
                <a:rPr lang="en-US" altLang="zh-CN" dirty="0">
                  <a:solidFill>
                    <a:srgbClr val="C00000"/>
                  </a:solidFill>
                </a:rPr>
                <a:t>hist</a:t>
              </a:r>
              <a:endParaRPr lang="zh-CN" altLang="en-US" dirty="0">
                <a:solidFill>
                  <a:srgbClr val="C00000"/>
                </a:solidFill>
              </a:endParaRPr>
            </a:p>
          </p:txBody>
        </p:sp>
        <p:sp>
          <p:nvSpPr>
            <p:cNvPr id="20" name="文本框 19">
              <a:extLst>
                <a:ext uri="{FF2B5EF4-FFF2-40B4-BE49-F238E27FC236}">
                  <a16:creationId xmlns:a16="http://schemas.microsoft.com/office/drawing/2014/main" id="{35188691-6566-4B1B-B10D-6C141E178FE2}"/>
                </a:ext>
              </a:extLst>
            </p:cNvPr>
            <p:cNvSpPr txBox="1"/>
            <p:nvPr/>
          </p:nvSpPr>
          <p:spPr>
            <a:xfrm>
              <a:off x="1736347" y="2438426"/>
              <a:ext cx="1039920" cy="369332"/>
            </a:xfrm>
            <a:prstGeom prst="rect">
              <a:avLst/>
            </a:prstGeom>
            <a:noFill/>
          </p:spPr>
          <p:txBody>
            <a:bodyPr wrap="square" rtlCol="0">
              <a:spAutoFit/>
            </a:bodyPr>
            <a:lstStyle/>
            <a:p>
              <a:r>
                <a:rPr lang="en-US" altLang="zh-CN" dirty="0"/>
                <a:t>-&gt;</a:t>
              </a:r>
              <a:endParaRPr lang="zh-CN" altLang="en-US" dirty="0"/>
            </a:p>
          </p:txBody>
        </p:sp>
        <p:sp>
          <p:nvSpPr>
            <p:cNvPr id="21" name="文本框 20">
              <a:extLst>
                <a:ext uri="{FF2B5EF4-FFF2-40B4-BE49-F238E27FC236}">
                  <a16:creationId xmlns:a16="http://schemas.microsoft.com/office/drawing/2014/main" id="{B88BD27E-30D6-4C82-8ABE-3EF41F072A90}"/>
                </a:ext>
              </a:extLst>
            </p:cNvPr>
            <p:cNvSpPr txBox="1"/>
            <p:nvPr/>
          </p:nvSpPr>
          <p:spPr>
            <a:xfrm>
              <a:off x="2947169" y="2438426"/>
              <a:ext cx="1039920" cy="369332"/>
            </a:xfrm>
            <a:prstGeom prst="rect">
              <a:avLst/>
            </a:prstGeom>
            <a:noFill/>
          </p:spPr>
          <p:txBody>
            <a:bodyPr wrap="square" rtlCol="0">
              <a:spAutoFit/>
            </a:bodyPr>
            <a:lstStyle/>
            <a:p>
              <a:r>
                <a:rPr lang="en-US" altLang="zh-CN" b="0" i="0" dirty="0" err="1">
                  <a:solidFill>
                    <a:srgbClr val="C45400"/>
                  </a:solidFill>
                  <a:effectLst/>
                  <a:latin typeface="Microsoft YaHei" panose="020B0503020204020204" pitchFamily="34" charset="-122"/>
                  <a:ea typeface="Microsoft YaHei" panose="020B0503020204020204" pitchFamily="34" charset="-122"/>
                </a:rPr>
                <a:t>hist</a:t>
              </a:r>
              <a:r>
                <a:rPr lang="en-US" altLang="zh-CN" dirty="0" err="1">
                  <a:solidFill>
                    <a:srgbClr val="C00000"/>
                  </a:solidFill>
                </a:rPr>
                <a:t>3</a:t>
              </a:r>
              <a:endParaRPr lang="zh-CN" altLang="en-US" dirty="0">
                <a:solidFill>
                  <a:srgbClr val="C00000"/>
                </a:solidFill>
              </a:endParaRPr>
            </a:p>
          </p:txBody>
        </p:sp>
      </p:grpSp>
      <p:grpSp>
        <p:nvGrpSpPr>
          <p:cNvPr id="22" name="组合 21">
            <a:extLst>
              <a:ext uri="{FF2B5EF4-FFF2-40B4-BE49-F238E27FC236}">
                <a16:creationId xmlns:a16="http://schemas.microsoft.com/office/drawing/2014/main" id="{ED8777D9-E754-452E-8C0A-60F8C8A3B778}"/>
              </a:ext>
            </a:extLst>
          </p:cNvPr>
          <p:cNvGrpSpPr/>
          <p:nvPr/>
        </p:nvGrpSpPr>
        <p:grpSpPr>
          <a:xfrm>
            <a:off x="762100" y="3162888"/>
            <a:ext cx="4343285" cy="369332"/>
            <a:chOff x="636556" y="2438426"/>
            <a:chExt cx="4343285" cy="369332"/>
          </a:xfrm>
        </p:grpSpPr>
        <p:sp>
          <p:nvSpPr>
            <p:cNvPr id="23" name="文本框 22">
              <a:extLst>
                <a:ext uri="{FF2B5EF4-FFF2-40B4-BE49-F238E27FC236}">
                  <a16:creationId xmlns:a16="http://schemas.microsoft.com/office/drawing/2014/main" id="{9430B922-BA59-45CF-97EE-F6038218C9B1}"/>
                </a:ext>
              </a:extLst>
            </p:cNvPr>
            <p:cNvSpPr txBox="1"/>
            <p:nvPr/>
          </p:nvSpPr>
          <p:spPr>
            <a:xfrm>
              <a:off x="636556" y="2438426"/>
              <a:ext cx="1039920" cy="369332"/>
            </a:xfrm>
            <a:prstGeom prst="rect">
              <a:avLst/>
            </a:prstGeom>
            <a:noFill/>
          </p:spPr>
          <p:txBody>
            <a:bodyPr wrap="square" rtlCol="0">
              <a:spAutoFit/>
            </a:bodyPr>
            <a:lstStyle/>
            <a:p>
              <a:r>
                <a:rPr lang="en-US" altLang="zh-CN" dirty="0">
                  <a:solidFill>
                    <a:srgbClr val="C00000"/>
                  </a:solidFill>
                </a:rPr>
                <a:t>bar</a:t>
              </a:r>
              <a:endParaRPr lang="zh-CN" altLang="en-US" dirty="0">
                <a:solidFill>
                  <a:srgbClr val="C00000"/>
                </a:solidFill>
              </a:endParaRPr>
            </a:p>
          </p:txBody>
        </p:sp>
        <p:sp>
          <p:nvSpPr>
            <p:cNvPr id="24" name="文本框 23">
              <a:extLst>
                <a:ext uri="{FF2B5EF4-FFF2-40B4-BE49-F238E27FC236}">
                  <a16:creationId xmlns:a16="http://schemas.microsoft.com/office/drawing/2014/main" id="{B2F8C96B-0586-4D4B-A583-AA2ADBAF1029}"/>
                </a:ext>
              </a:extLst>
            </p:cNvPr>
            <p:cNvSpPr txBox="1"/>
            <p:nvPr/>
          </p:nvSpPr>
          <p:spPr>
            <a:xfrm>
              <a:off x="1736347" y="2438426"/>
              <a:ext cx="1039920" cy="369332"/>
            </a:xfrm>
            <a:prstGeom prst="rect">
              <a:avLst/>
            </a:prstGeom>
            <a:noFill/>
          </p:spPr>
          <p:txBody>
            <a:bodyPr wrap="square" rtlCol="0">
              <a:spAutoFit/>
            </a:bodyPr>
            <a:lstStyle/>
            <a:p>
              <a:r>
                <a:rPr lang="en-US" altLang="zh-CN" dirty="0"/>
                <a:t>-&gt;</a:t>
              </a:r>
              <a:endParaRPr lang="zh-CN" altLang="en-US" dirty="0"/>
            </a:p>
          </p:txBody>
        </p:sp>
        <p:sp>
          <p:nvSpPr>
            <p:cNvPr id="25" name="文本框 24">
              <a:extLst>
                <a:ext uri="{FF2B5EF4-FFF2-40B4-BE49-F238E27FC236}">
                  <a16:creationId xmlns:a16="http://schemas.microsoft.com/office/drawing/2014/main" id="{E8AE2504-A974-427A-AF9F-266CCF1C0E90}"/>
                </a:ext>
              </a:extLst>
            </p:cNvPr>
            <p:cNvSpPr txBox="1"/>
            <p:nvPr/>
          </p:nvSpPr>
          <p:spPr>
            <a:xfrm>
              <a:off x="2947168" y="2438426"/>
              <a:ext cx="2032673" cy="369332"/>
            </a:xfrm>
            <a:prstGeom prst="rect">
              <a:avLst/>
            </a:prstGeom>
            <a:noFill/>
          </p:spPr>
          <p:txBody>
            <a:bodyPr wrap="square" rtlCol="0">
              <a:spAutoFit/>
            </a:bodyPr>
            <a:lstStyle/>
            <a:p>
              <a:r>
                <a:rPr lang="en-US" altLang="zh-CN" dirty="0" err="1">
                  <a:solidFill>
                    <a:srgbClr val="C45400"/>
                  </a:solidFill>
                  <a:latin typeface="Microsoft YaHei" panose="020B0503020204020204" pitchFamily="34" charset="-122"/>
                  <a:ea typeface="Microsoft YaHei" panose="020B0503020204020204" pitchFamily="34" charset="-122"/>
                </a:rPr>
                <a:t>b</a:t>
              </a:r>
              <a:r>
                <a:rPr lang="en-US" altLang="zh-CN" b="0" i="0" dirty="0" err="1">
                  <a:solidFill>
                    <a:srgbClr val="C45400"/>
                  </a:solidFill>
                  <a:effectLst/>
                  <a:latin typeface="Microsoft YaHei" panose="020B0503020204020204" pitchFamily="34" charset="-122"/>
                  <a:ea typeface="Microsoft YaHei" panose="020B0503020204020204" pitchFamily="34" charset="-122"/>
                </a:rPr>
                <a:t>ar</a:t>
              </a:r>
              <a:r>
                <a:rPr lang="en-US" altLang="zh-CN" dirty="0" err="1">
                  <a:solidFill>
                    <a:srgbClr val="C00000"/>
                  </a:solidFill>
                </a:rPr>
                <a:t>3</a:t>
              </a:r>
              <a:r>
                <a:rPr lang="en-US" altLang="zh-CN" dirty="0">
                  <a:solidFill>
                    <a:srgbClr val="C00000"/>
                  </a:solidFill>
                </a:rPr>
                <a:t>/</a:t>
              </a:r>
              <a:r>
                <a:rPr lang="en-US" altLang="zh-CN" b="0" i="0" dirty="0" err="1">
                  <a:solidFill>
                    <a:srgbClr val="C45400"/>
                  </a:solidFill>
                  <a:effectLst/>
                  <a:latin typeface="Microsoft YaHei" panose="020B0503020204020204" pitchFamily="34" charset="-122"/>
                  <a:ea typeface="Microsoft YaHei" panose="020B0503020204020204" pitchFamily="34" charset="-122"/>
                </a:rPr>
                <a:t>bar3h</a:t>
              </a:r>
              <a:endParaRPr lang="en-US" altLang="zh-CN" b="0" i="0" dirty="0">
                <a:solidFill>
                  <a:srgbClr val="C45400"/>
                </a:solidFill>
                <a:effectLst/>
                <a:latin typeface="Microsoft YaHei" panose="020B0503020204020204" pitchFamily="34" charset="-122"/>
                <a:ea typeface="Microsoft YaHei" panose="020B0503020204020204" pitchFamily="34" charset="-122"/>
              </a:endParaRPr>
            </a:p>
          </p:txBody>
        </p:sp>
      </p:grpSp>
      <p:grpSp>
        <p:nvGrpSpPr>
          <p:cNvPr id="26" name="组合 25">
            <a:extLst>
              <a:ext uri="{FF2B5EF4-FFF2-40B4-BE49-F238E27FC236}">
                <a16:creationId xmlns:a16="http://schemas.microsoft.com/office/drawing/2014/main" id="{41940385-569F-4CE3-B0F5-267AB0765C1A}"/>
              </a:ext>
            </a:extLst>
          </p:cNvPr>
          <p:cNvGrpSpPr/>
          <p:nvPr/>
        </p:nvGrpSpPr>
        <p:grpSpPr>
          <a:xfrm>
            <a:off x="762100" y="4039746"/>
            <a:ext cx="4343285" cy="369332"/>
            <a:chOff x="636556" y="2438426"/>
            <a:chExt cx="4343285" cy="369332"/>
          </a:xfrm>
        </p:grpSpPr>
        <p:sp>
          <p:nvSpPr>
            <p:cNvPr id="27" name="文本框 26">
              <a:extLst>
                <a:ext uri="{FF2B5EF4-FFF2-40B4-BE49-F238E27FC236}">
                  <a16:creationId xmlns:a16="http://schemas.microsoft.com/office/drawing/2014/main" id="{CDB8F83F-1338-4818-BE22-AE0CE2369328}"/>
                </a:ext>
              </a:extLst>
            </p:cNvPr>
            <p:cNvSpPr txBox="1"/>
            <p:nvPr/>
          </p:nvSpPr>
          <p:spPr>
            <a:xfrm>
              <a:off x="636556" y="2438426"/>
              <a:ext cx="1039920" cy="369332"/>
            </a:xfrm>
            <a:prstGeom prst="rect">
              <a:avLst/>
            </a:prstGeom>
            <a:noFill/>
          </p:spPr>
          <p:txBody>
            <a:bodyPr wrap="square" rtlCol="0">
              <a:spAutoFit/>
            </a:bodyPr>
            <a:lstStyle/>
            <a:p>
              <a:r>
                <a:rPr lang="en-US" altLang="zh-CN" dirty="0">
                  <a:solidFill>
                    <a:srgbClr val="C00000"/>
                  </a:solidFill>
                </a:rPr>
                <a:t>pie</a:t>
              </a:r>
              <a:endParaRPr lang="zh-CN" altLang="en-US" dirty="0">
                <a:solidFill>
                  <a:srgbClr val="C00000"/>
                </a:solidFill>
              </a:endParaRPr>
            </a:p>
          </p:txBody>
        </p:sp>
        <p:sp>
          <p:nvSpPr>
            <p:cNvPr id="28" name="文本框 27">
              <a:extLst>
                <a:ext uri="{FF2B5EF4-FFF2-40B4-BE49-F238E27FC236}">
                  <a16:creationId xmlns:a16="http://schemas.microsoft.com/office/drawing/2014/main" id="{26F0584A-B793-4F6E-A72E-92B8DB300981}"/>
                </a:ext>
              </a:extLst>
            </p:cNvPr>
            <p:cNvSpPr txBox="1"/>
            <p:nvPr/>
          </p:nvSpPr>
          <p:spPr>
            <a:xfrm>
              <a:off x="1736347" y="2438426"/>
              <a:ext cx="1039920" cy="369332"/>
            </a:xfrm>
            <a:prstGeom prst="rect">
              <a:avLst/>
            </a:prstGeom>
            <a:noFill/>
          </p:spPr>
          <p:txBody>
            <a:bodyPr wrap="square" rtlCol="0">
              <a:spAutoFit/>
            </a:bodyPr>
            <a:lstStyle/>
            <a:p>
              <a:r>
                <a:rPr lang="en-US" altLang="zh-CN" dirty="0"/>
                <a:t>-&gt;</a:t>
              </a:r>
              <a:endParaRPr lang="zh-CN" altLang="en-US" dirty="0"/>
            </a:p>
          </p:txBody>
        </p:sp>
        <p:sp>
          <p:nvSpPr>
            <p:cNvPr id="29" name="文本框 28">
              <a:extLst>
                <a:ext uri="{FF2B5EF4-FFF2-40B4-BE49-F238E27FC236}">
                  <a16:creationId xmlns:a16="http://schemas.microsoft.com/office/drawing/2014/main" id="{360BB584-D821-43E0-872E-DDC3AACC6135}"/>
                </a:ext>
              </a:extLst>
            </p:cNvPr>
            <p:cNvSpPr txBox="1"/>
            <p:nvPr/>
          </p:nvSpPr>
          <p:spPr>
            <a:xfrm>
              <a:off x="2947168" y="2438426"/>
              <a:ext cx="2032673" cy="369332"/>
            </a:xfrm>
            <a:prstGeom prst="rect">
              <a:avLst/>
            </a:prstGeom>
            <a:noFill/>
          </p:spPr>
          <p:txBody>
            <a:bodyPr wrap="square" rtlCol="0">
              <a:spAutoFit/>
            </a:bodyPr>
            <a:lstStyle/>
            <a:p>
              <a:r>
                <a:rPr lang="en-US" altLang="zh-CN" dirty="0" err="1">
                  <a:solidFill>
                    <a:srgbClr val="C45400"/>
                  </a:solidFill>
                  <a:latin typeface="Microsoft YaHei" panose="020B0503020204020204" pitchFamily="34" charset="-122"/>
                  <a:ea typeface="Microsoft YaHei" panose="020B0503020204020204" pitchFamily="34" charset="-122"/>
                </a:rPr>
                <a:t>pie3</a:t>
              </a:r>
              <a:endParaRPr lang="en-US" altLang="zh-CN" b="0" i="0" dirty="0">
                <a:solidFill>
                  <a:srgbClr val="C45400"/>
                </a:solidFill>
                <a:effectLst/>
                <a:latin typeface="Microsoft YaHei" panose="020B0503020204020204" pitchFamily="34" charset="-122"/>
                <a:ea typeface="Microsoft YaHei" panose="020B0503020204020204" pitchFamily="34" charset="-122"/>
              </a:endParaRPr>
            </a:p>
          </p:txBody>
        </p:sp>
      </p:grpSp>
      <p:sp>
        <p:nvSpPr>
          <p:cNvPr id="34" name="文本框 33">
            <a:extLst>
              <a:ext uri="{FF2B5EF4-FFF2-40B4-BE49-F238E27FC236}">
                <a16:creationId xmlns:a16="http://schemas.microsoft.com/office/drawing/2014/main" id="{DAE40A05-6F79-472F-96AF-80FFD5C6D057}"/>
              </a:ext>
            </a:extLst>
          </p:cNvPr>
          <p:cNvSpPr txBox="1"/>
          <p:nvPr/>
        </p:nvSpPr>
        <p:spPr>
          <a:xfrm>
            <a:off x="2997275" y="5029158"/>
            <a:ext cx="5714850" cy="369332"/>
          </a:xfrm>
          <a:prstGeom prst="rect">
            <a:avLst/>
          </a:prstGeom>
          <a:noFill/>
        </p:spPr>
        <p:txBody>
          <a:bodyPr wrap="square" rtlCol="0">
            <a:spAutoFit/>
          </a:bodyPr>
          <a:lstStyle/>
          <a:p>
            <a:r>
              <a:rPr lang="zh-CN" altLang="en-US" dirty="0">
                <a:solidFill>
                  <a:srgbClr val="C00000"/>
                </a:solidFill>
              </a:rPr>
              <a:t>阶梯图</a:t>
            </a:r>
            <a:r>
              <a:rPr lang="en-US" altLang="zh-CN" dirty="0">
                <a:solidFill>
                  <a:srgbClr val="C00000"/>
                </a:solidFill>
              </a:rPr>
              <a:t>/</a:t>
            </a:r>
            <a:r>
              <a:rPr lang="zh-CN" altLang="en-US" dirty="0">
                <a:solidFill>
                  <a:srgbClr val="C00000"/>
                </a:solidFill>
              </a:rPr>
              <a:t>区域图</a:t>
            </a:r>
            <a:r>
              <a:rPr lang="en-US" altLang="zh-CN" dirty="0">
                <a:solidFill>
                  <a:srgbClr val="C00000"/>
                </a:solidFill>
              </a:rPr>
              <a:t>/</a:t>
            </a:r>
            <a:r>
              <a:rPr lang="zh-CN" altLang="en-US" dirty="0">
                <a:solidFill>
                  <a:srgbClr val="C00000"/>
                </a:solidFill>
              </a:rPr>
              <a:t>极坐标图没有对应的三维形式</a:t>
            </a:r>
          </a:p>
        </p:txBody>
      </p:sp>
    </p:spTree>
    <p:custDataLst>
      <p:tags r:id="rId1"/>
    </p:custDataLst>
    <p:extLst>
      <p:ext uri="{BB962C8B-B14F-4D97-AF65-F5344CB8AC3E}">
        <p14:creationId xmlns:p14="http://schemas.microsoft.com/office/powerpoint/2010/main" val="960109170"/>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BC5C9326-0F67-43CB-80D8-40C87BF1F0C9}"/>
              </a:ext>
            </a:extLst>
          </p:cNvPr>
          <p:cNvPicPr>
            <a:picLocks noChangeAspect="1"/>
          </p:cNvPicPr>
          <p:nvPr/>
        </p:nvPicPr>
        <p:blipFill>
          <a:blip r:embed="rId5"/>
          <a:stretch>
            <a:fillRect/>
          </a:stretch>
        </p:blipFill>
        <p:spPr>
          <a:xfrm>
            <a:off x="304912" y="1639570"/>
            <a:ext cx="7945120" cy="4386368"/>
          </a:xfrm>
          <a:prstGeom prst="rect">
            <a:avLst/>
          </a:prstGeom>
        </p:spPr>
      </p:pic>
    </p:spTree>
    <p:custDataLst>
      <p:tags r:id="rId1"/>
    </p:custDataLst>
    <p:extLst>
      <p:ext uri="{BB962C8B-B14F-4D97-AF65-F5344CB8AC3E}">
        <p14:creationId xmlns:p14="http://schemas.microsoft.com/office/powerpoint/2010/main" val="3688372682"/>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4" name="图片 3">
            <a:extLst>
              <a:ext uri="{FF2B5EF4-FFF2-40B4-BE49-F238E27FC236}">
                <a16:creationId xmlns:a16="http://schemas.microsoft.com/office/drawing/2014/main" id="{492EF6A7-758B-4FD4-B2F9-31A8F8330CA5}"/>
              </a:ext>
            </a:extLst>
          </p:cNvPr>
          <p:cNvPicPr>
            <a:picLocks noChangeAspect="1"/>
          </p:cNvPicPr>
          <p:nvPr/>
        </p:nvPicPr>
        <p:blipFill>
          <a:blip r:embed="rId5"/>
          <a:stretch>
            <a:fillRect/>
          </a:stretch>
        </p:blipFill>
        <p:spPr>
          <a:xfrm>
            <a:off x="0" y="1623166"/>
            <a:ext cx="9144000" cy="4244170"/>
          </a:xfrm>
          <a:prstGeom prst="rect">
            <a:avLst/>
          </a:prstGeom>
        </p:spPr>
      </p:pic>
    </p:spTree>
    <p:custDataLst>
      <p:tags r:id="rId1"/>
    </p:custDataLst>
    <p:extLst>
      <p:ext uri="{BB962C8B-B14F-4D97-AF65-F5344CB8AC3E}">
        <p14:creationId xmlns:p14="http://schemas.microsoft.com/office/powerpoint/2010/main" val="2514027357"/>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7391206" cy="2585323"/>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t = </a:t>
            </a:r>
            <a:r>
              <a:rPr lang="en-US" altLang="zh-CN" sz="1800" b="0" i="0" u="none" strike="noStrike" baseline="0" dirty="0" err="1">
                <a:solidFill>
                  <a:srgbClr val="000000"/>
                </a:solidFill>
                <a:latin typeface="Courier New" panose="02070309020205020404" pitchFamily="49" charset="0"/>
              </a:rPr>
              <a:t>0:pi</a:t>
            </a:r>
            <a:r>
              <a:rPr lang="en-US" altLang="zh-CN" sz="1800" b="0" i="0" u="none" strike="noStrike" baseline="0" dirty="0">
                <a:solidFill>
                  <a:srgbClr val="000000"/>
                </a:solidFill>
                <a:latin typeface="Courier New" panose="02070309020205020404" pitchFamily="49" charset="0"/>
              </a:rPr>
              <a:t>/500:40*pi;</a:t>
            </a:r>
          </a:p>
          <a:p>
            <a:r>
              <a:rPr lang="fr-FR" altLang="zh-CN" sz="1800" b="0" i="0" u="none" strike="noStrike" baseline="0" dirty="0">
                <a:solidFill>
                  <a:srgbClr val="000000"/>
                </a:solidFill>
                <a:latin typeface="Courier New" panose="02070309020205020404" pitchFamily="49" charset="0"/>
              </a:rPr>
              <a:t>xt = (3 + cos(sqrt(32)*t)).*cos(t);</a:t>
            </a:r>
          </a:p>
          <a:p>
            <a:r>
              <a:rPr lang="en-US" altLang="zh-CN" sz="1800" b="0" i="0" u="none" strike="noStrike" baseline="0" dirty="0" err="1">
                <a:solidFill>
                  <a:srgbClr val="000000"/>
                </a:solidFill>
                <a:latin typeface="Courier New" panose="02070309020205020404" pitchFamily="49" charset="0"/>
              </a:rPr>
              <a:t>yt</a:t>
            </a:r>
            <a:r>
              <a:rPr lang="en-US" altLang="zh-CN" sz="1800" b="0" i="0" u="none" strike="noStrike" baseline="0" dirty="0">
                <a:solidFill>
                  <a:srgbClr val="000000"/>
                </a:solidFill>
                <a:latin typeface="Courier New" panose="02070309020205020404" pitchFamily="49" charset="0"/>
              </a:rPr>
              <a:t> = sin(sqrt(32) * t);</a:t>
            </a:r>
          </a:p>
          <a:p>
            <a:r>
              <a:rPr lang="en-US" altLang="zh-CN" sz="1800" b="0" i="0" u="none" strike="noStrike" baseline="0" dirty="0" err="1">
                <a:solidFill>
                  <a:srgbClr val="000000"/>
                </a:solidFill>
                <a:latin typeface="Courier New" panose="02070309020205020404" pitchFamily="49" charset="0"/>
              </a:rPr>
              <a:t>zt</a:t>
            </a:r>
            <a:r>
              <a:rPr lang="en-US" altLang="zh-CN" sz="1800" b="0" i="0" u="none" strike="noStrike" baseline="0" dirty="0">
                <a:solidFill>
                  <a:srgbClr val="000000"/>
                </a:solidFill>
                <a:latin typeface="Courier New" panose="02070309020205020404" pitchFamily="49" charset="0"/>
              </a:rPr>
              <a:t> = (3 + cos(sqrt(32)*t)).*sin(t);</a:t>
            </a:r>
          </a:p>
          <a:p>
            <a:r>
              <a:rPr lang="en-US" altLang="zh-CN" sz="1800" b="0" i="0" u="none" strike="noStrike" baseline="0" dirty="0" err="1">
                <a:solidFill>
                  <a:srgbClr val="000000"/>
                </a:solidFill>
                <a:latin typeface="Courier New" panose="02070309020205020404" pitchFamily="49" charset="0"/>
              </a:rPr>
              <a:t>plot3</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xt,yt,zt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axis </a:t>
            </a:r>
            <a:r>
              <a:rPr lang="en-US" altLang="zh-CN" sz="1800" b="0" i="0" u="none" strike="noStrike" baseline="0" dirty="0">
                <a:solidFill>
                  <a:srgbClr val="A020F0"/>
                </a:solidFill>
                <a:latin typeface="Courier New" panose="02070309020205020404" pitchFamily="49" charset="0"/>
              </a:rPr>
              <a:t>equal</a:t>
            </a:r>
          </a:p>
          <a:p>
            <a:r>
              <a:rPr lang="en-US" altLang="zh-CN" sz="1800" b="0" i="0" u="none" strike="noStrike" baseline="0" dirty="0" err="1">
                <a:solidFill>
                  <a:srgbClr val="000000"/>
                </a:solidFill>
                <a:latin typeface="Courier New" panose="02070309020205020404" pitchFamily="49" charset="0"/>
              </a:rPr>
              <a:t>xlabel</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'x(t)'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err="1">
                <a:solidFill>
                  <a:srgbClr val="000000"/>
                </a:solidFill>
                <a:latin typeface="Courier New" panose="02070309020205020404" pitchFamily="49" charset="0"/>
              </a:rPr>
              <a:t>ylabel</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'y(t)'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err="1">
                <a:solidFill>
                  <a:srgbClr val="000000"/>
                </a:solidFill>
                <a:latin typeface="Courier New" panose="02070309020205020404" pitchFamily="49" charset="0"/>
              </a:rPr>
              <a:t>zlabel</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'z(t)'</a:t>
            </a:r>
            <a:r>
              <a:rPr lang="en-US" altLang="zh-CN" sz="1800" b="0" i="0" u="none" strike="noStrike" baseline="0" dirty="0">
                <a:solidFill>
                  <a:srgbClr val="000000"/>
                </a:solidFill>
                <a:latin typeface="Courier New" panose="02070309020205020404" pitchFamily="49" charset="0"/>
              </a:rPr>
              <a:t>)</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创建三维曲线图</a:t>
            </a:r>
          </a:p>
        </p:txBody>
      </p:sp>
      <p:pic>
        <p:nvPicPr>
          <p:cNvPr id="47106" name="Picture 2">
            <a:extLst>
              <a:ext uri="{FF2B5EF4-FFF2-40B4-BE49-F238E27FC236}">
                <a16:creationId xmlns:a16="http://schemas.microsoft.com/office/drawing/2014/main" id="{6C6E8EE7-2CF5-4A4F-B65E-DFA4B1EDF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8" y="3070616"/>
            <a:ext cx="4010540" cy="30079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101583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绘制散点图（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3" name="图片 2">
            <a:extLst>
              <a:ext uri="{FF2B5EF4-FFF2-40B4-BE49-F238E27FC236}">
                <a16:creationId xmlns:a16="http://schemas.microsoft.com/office/drawing/2014/main" id="{E34014FB-F38C-4715-B2C5-35BA2B2B0492}"/>
              </a:ext>
            </a:extLst>
          </p:cNvPr>
          <p:cNvPicPr>
            <a:picLocks noChangeAspect="1"/>
          </p:cNvPicPr>
          <p:nvPr/>
        </p:nvPicPr>
        <p:blipFill>
          <a:blip r:embed="rId5"/>
          <a:stretch>
            <a:fillRect/>
          </a:stretch>
        </p:blipFill>
        <p:spPr>
          <a:xfrm>
            <a:off x="525631" y="1767299"/>
            <a:ext cx="8092737" cy="4176235"/>
          </a:xfrm>
          <a:prstGeom prst="rect">
            <a:avLst/>
          </a:prstGeom>
        </p:spPr>
      </p:pic>
    </p:spTree>
    <p:custDataLst>
      <p:tags r:id="rId1"/>
    </p:custDataLst>
    <p:extLst>
      <p:ext uri="{BB962C8B-B14F-4D97-AF65-F5344CB8AC3E}">
        <p14:creationId xmlns:p14="http://schemas.microsoft.com/office/powerpoint/2010/main" val="4241964472"/>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绘制散点图（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7391206" cy="1200329"/>
          </a:xfrm>
          <a:prstGeom prst="rect">
            <a:avLst/>
          </a:prstGeom>
          <a:noFill/>
        </p:spPr>
        <p:txBody>
          <a:bodyPr wrap="square">
            <a:spAutoFit/>
          </a:bodyPr>
          <a:lstStyle/>
          <a:p>
            <a:r>
              <a:rPr lang="pl-PL" altLang="zh-CN" sz="1800" b="0" i="0" u="none" strike="noStrike" baseline="0" dirty="0">
                <a:solidFill>
                  <a:srgbClr val="000000"/>
                </a:solidFill>
                <a:latin typeface="Courier New" panose="02070309020205020404" pitchFamily="49" charset="0"/>
              </a:rPr>
              <a:t>z = linspace(0,4*pi,250);</a:t>
            </a:r>
          </a:p>
          <a:p>
            <a:r>
              <a:rPr lang="pl-PL" altLang="zh-CN" sz="1800" b="0" i="0" u="none" strike="noStrike" baseline="0" dirty="0">
                <a:solidFill>
                  <a:srgbClr val="000000"/>
                </a:solidFill>
                <a:latin typeface="Courier New" panose="02070309020205020404" pitchFamily="49" charset="0"/>
              </a:rPr>
              <a:t>x = 2*cos(z) + rand(1,250);</a:t>
            </a:r>
          </a:p>
          <a:p>
            <a:r>
              <a:rPr lang="en-US" altLang="zh-CN" sz="1800" b="0" i="0" u="none" strike="noStrike" baseline="0" dirty="0">
                <a:solidFill>
                  <a:srgbClr val="000000"/>
                </a:solidFill>
                <a:latin typeface="Courier New" panose="02070309020205020404" pitchFamily="49" charset="0"/>
              </a:rPr>
              <a:t>y = 2*sin(z) + rand(1,250);</a:t>
            </a:r>
          </a:p>
          <a:p>
            <a:r>
              <a:rPr lang="en-US" altLang="zh-CN" sz="1800" b="0" i="0" u="none" strike="noStrike" baseline="0" dirty="0" err="1">
                <a:solidFill>
                  <a:srgbClr val="000000"/>
                </a:solidFill>
                <a:latin typeface="Courier New" panose="02070309020205020404" pitchFamily="49" charset="0"/>
              </a:rPr>
              <a:t>scatter3</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x,y,z,</a:t>
            </a:r>
            <a:r>
              <a:rPr lang="en-US" altLang="zh-CN" sz="1800" b="0" i="0" u="none" strike="noStrike" baseline="0" dirty="0" err="1">
                <a:solidFill>
                  <a:srgbClr val="A020F0"/>
                </a:solidFill>
                <a:latin typeface="Courier New" panose="02070309020205020404" pitchFamily="49" charset="0"/>
              </a:rPr>
              <a:t>'filled</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创建三维散点图</a:t>
            </a:r>
          </a:p>
        </p:txBody>
      </p:sp>
      <p:pic>
        <p:nvPicPr>
          <p:cNvPr id="48130" name="Picture 2">
            <a:extLst>
              <a:ext uri="{FF2B5EF4-FFF2-40B4-BE49-F238E27FC236}">
                <a16:creationId xmlns:a16="http://schemas.microsoft.com/office/drawing/2014/main" id="{D5EACDC6-27C6-449C-909B-3FCA4B0FA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923" y="3257181"/>
            <a:ext cx="3470299" cy="26027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17611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绘制直方图（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4" name="图片 3">
            <a:extLst>
              <a:ext uri="{FF2B5EF4-FFF2-40B4-BE49-F238E27FC236}">
                <a16:creationId xmlns:a16="http://schemas.microsoft.com/office/drawing/2014/main" id="{EF27019D-A9F0-451F-A308-C49F38EDA328}"/>
              </a:ext>
            </a:extLst>
          </p:cNvPr>
          <p:cNvPicPr>
            <a:picLocks noChangeAspect="1"/>
          </p:cNvPicPr>
          <p:nvPr/>
        </p:nvPicPr>
        <p:blipFill>
          <a:blip r:embed="rId5"/>
          <a:stretch>
            <a:fillRect/>
          </a:stretch>
        </p:blipFill>
        <p:spPr>
          <a:xfrm>
            <a:off x="0" y="1878164"/>
            <a:ext cx="9144000" cy="3857723"/>
          </a:xfrm>
          <a:prstGeom prst="rect">
            <a:avLst/>
          </a:prstGeom>
        </p:spPr>
      </p:pic>
    </p:spTree>
    <p:custDataLst>
      <p:tags r:id="rId1"/>
    </p:custDataLst>
    <p:extLst>
      <p:ext uri="{BB962C8B-B14F-4D97-AF65-F5344CB8AC3E}">
        <p14:creationId xmlns:p14="http://schemas.microsoft.com/office/powerpoint/2010/main" val="2510158639"/>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a:extLst>
              <a:ext uri="{FF2B5EF4-FFF2-40B4-BE49-F238E27FC236}">
                <a16:creationId xmlns:a16="http://schemas.microsoft.com/office/drawing/2014/main" id="{F970DEF2-943E-443F-861D-020FBA593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28" y="2057436"/>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绘制直方图（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4038494" cy="1477328"/>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load </a:t>
            </a:r>
            <a:r>
              <a:rPr lang="en-US" altLang="zh-CN" sz="1800" b="0" i="0" u="none" strike="noStrike" baseline="0" dirty="0" err="1">
                <a:solidFill>
                  <a:srgbClr val="000000"/>
                </a:solidFill>
                <a:latin typeface="Courier New" panose="02070309020205020404" pitchFamily="49" charset="0"/>
              </a:rPr>
              <a:t>count.dat</a:t>
            </a:r>
            <a:endParaRPr lang="en-US" altLang="zh-CN" sz="1800" b="0" i="0" u="none" strike="noStrike" baseline="0" dirty="0">
              <a:solidFill>
                <a:srgbClr val="000000"/>
              </a:solidFill>
              <a:latin typeface="Courier New" panose="02070309020205020404" pitchFamily="49" charset="0"/>
            </a:endParaRPr>
          </a:p>
          <a:p>
            <a:r>
              <a:rPr lang="en-US" altLang="zh-CN" sz="1800" b="0" i="0" u="none" strike="noStrike" baseline="0" dirty="0">
                <a:solidFill>
                  <a:srgbClr val="000000"/>
                </a:solidFill>
                <a:latin typeface="Courier New" panose="02070309020205020404" pitchFamily="49" charset="0"/>
              </a:rPr>
              <a:t>Z = count(1:10,:);</a:t>
            </a:r>
          </a:p>
          <a:p>
            <a:r>
              <a:rPr lang="en-US" altLang="zh-CN" sz="1800" b="0" i="0" u="none" strike="noStrike" baseline="0" dirty="0">
                <a:solidFill>
                  <a:srgbClr val="000000"/>
                </a:solidFill>
                <a:latin typeface="Courier New" panose="02070309020205020404" pitchFamily="49" charset="0"/>
              </a:rPr>
              <a:t>width = 0.5;</a:t>
            </a:r>
          </a:p>
          <a:p>
            <a:r>
              <a:rPr lang="en-US" altLang="zh-CN" sz="1800" b="0" i="0" u="none" strike="noStrike" baseline="0" dirty="0" err="1">
                <a:solidFill>
                  <a:srgbClr val="000000"/>
                </a:solidFill>
                <a:latin typeface="Courier New" panose="02070309020205020404" pitchFamily="49" charset="0"/>
              </a:rPr>
              <a:t>bar3</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Z,width</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title('Bar Width of 0.5')</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创建三维直方图</a:t>
            </a:r>
          </a:p>
        </p:txBody>
      </p:sp>
    </p:spTree>
    <p:custDataLst>
      <p:tags r:id="rId1"/>
    </p:custDataLst>
    <p:extLst>
      <p:ext uri="{BB962C8B-B14F-4D97-AF65-F5344CB8AC3E}">
        <p14:creationId xmlns:p14="http://schemas.microsoft.com/office/powerpoint/2010/main" val="40644520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绘制直方图（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E26AEC2C-A4BD-4CCF-9134-337F10A2EA3F}"/>
              </a:ext>
            </a:extLst>
          </p:cNvPr>
          <p:cNvPicPr>
            <a:picLocks noChangeAspect="1"/>
          </p:cNvPicPr>
          <p:nvPr/>
        </p:nvPicPr>
        <p:blipFill>
          <a:blip r:embed="rId5"/>
          <a:stretch>
            <a:fillRect/>
          </a:stretch>
        </p:blipFill>
        <p:spPr>
          <a:xfrm>
            <a:off x="0" y="1849708"/>
            <a:ext cx="9144000" cy="3849775"/>
          </a:xfrm>
          <a:prstGeom prst="rect">
            <a:avLst/>
          </a:prstGeom>
        </p:spPr>
      </p:pic>
    </p:spTree>
    <p:custDataLst>
      <p:tags r:id="rId1"/>
    </p:custDataLst>
    <p:extLst>
      <p:ext uri="{BB962C8B-B14F-4D97-AF65-F5344CB8AC3E}">
        <p14:creationId xmlns:p14="http://schemas.microsoft.com/office/powerpoint/2010/main" val="2700591863"/>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a:extLst>
              <a:ext uri="{FF2B5EF4-FFF2-40B4-BE49-F238E27FC236}">
                <a16:creationId xmlns:a16="http://schemas.microsoft.com/office/drawing/2014/main" id="{EA279460-E116-47E2-91E4-CB1E539F1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700" y="1929218"/>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绘制直方图（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4038494" cy="1754326"/>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load </a:t>
            </a:r>
            <a:r>
              <a:rPr lang="en-US" altLang="zh-CN" sz="1800" b="0" i="0" u="none" strike="noStrike" baseline="0" dirty="0" err="1">
                <a:solidFill>
                  <a:srgbClr val="000000"/>
                </a:solidFill>
                <a:latin typeface="Courier New" panose="02070309020205020404" pitchFamily="49" charset="0"/>
              </a:rPr>
              <a:t>count.dat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Y = count(1:10,:);</a:t>
            </a:r>
          </a:p>
          <a:p>
            <a:r>
              <a:rPr lang="en-US" altLang="zh-CN" sz="1800" b="0" i="0" u="none" strike="noStrike" baseline="0" dirty="0">
                <a:solidFill>
                  <a:srgbClr val="000000"/>
                </a:solidFill>
                <a:latin typeface="Courier New" panose="02070309020205020404" pitchFamily="49" charset="0"/>
              </a:rPr>
              <a:t>width = 0.5;</a:t>
            </a:r>
          </a:p>
          <a:p>
            <a:r>
              <a:rPr lang="en-US" altLang="zh-CN" sz="1800" b="0" i="0" u="none" strike="noStrike" baseline="0" dirty="0">
                <a:solidFill>
                  <a:srgbClr val="000000"/>
                </a:solidFill>
                <a:latin typeface="Courier New" panose="02070309020205020404" pitchFamily="49" charset="0"/>
              </a:rPr>
              <a:t>figure</a:t>
            </a:r>
          </a:p>
          <a:p>
            <a:r>
              <a:rPr lang="en-US" altLang="zh-CN" sz="1800" b="0" i="0" u="none" strike="noStrike" baseline="0" dirty="0" err="1">
                <a:solidFill>
                  <a:srgbClr val="000000"/>
                </a:solidFill>
                <a:latin typeface="Courier New" panose="02070309020205020404" pitchFamily="49" charset="0"/>
              </a:rPr>
              <a:t>bar3h</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Y,width</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title('Width of 0.5')</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创建水平三维直方图</a:t>
            </a:r>
          </a:p>
        </p:txBody>
      </p:sp>
    </p:spTree>
    <p:custDataLst>
      <p:tags r:id="rId1"/>
    </p:custDataLst>
    <p:extLst>
      <p:ext uri="{BB962C8B-B14F-4D97-AF65-F5344CB8AC3E}">
        <p14:creationId xmlns:p14="http://schemas.microsoft.com/office/powerpoint/2010/main" val="24671345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绘制直方图（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E26AEC2C-A4BD-4CCF-9134-337F10A2EA3F}"/>
              </a:ext>
            </a:extLst>
          </p:cNvPr>
          <p:cNvPicPr>
            <a:picLocks noChangeAspect="1"/>
          </p:cNvPicPr>
          <p:nvPr/>
        </p:nvPicPr>
        <p:blipFill>
          <a:blip r:embed="rId5"/>
          <a:stretch>
            <a:fillRect/>
          </a:stretch>
        </p:blipFill>
        <p:spPr>
          <a:xfrm>
            <a:off x="0" y="1849708"/>
            <a:ext cx="9144000" cy="3849775"/>
          </a:xfrm>
          <a:prstGeom prst="rect">
            <a:avLst/>
          </a:prstGeom>
        </p:spPr>
      </p:pic>
    </p:spTree>
    <p:custDataLst>
      <p:tags r:id="rId1"/>
    </p:custDataLst>
    <p:extLst>
      <p:ext uri="{BB962C8B-B14F-4D97-AF65-F5344CB8AC3E}">
        <p14:creationId xmlns:p14="http://schemas.microsoft.com/office/powerpoint/2010/main" val="3733374853"/>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a:extLst>
              <a:ext uri="{FF2B5EF4-FFF2-40B4-BE49-F238E27FC236}">
                <a16:creationId xmlns:a16="http://schemas.microsoft.com/office/drawing/2014/main" id="{EA279460-E116-47E2-91E4-CB1E539F1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700" y="1929218"/>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绘制直方图（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4038494" cy="1754326"/>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load </a:t>
            </a:r>
            <a:r>
              <a:rPr lang="en-US" altLang="zh-CN" sz="1800" b="0" i="0" u="none" strike="noStrike" baseline="0" dirty="0" err="1">
                <a:solidFill>
                  <a:srgbClr val="000000"/>
                </a:solidFill>
                <a:latin typeface="Courier New" panose="02070309020205020404" pitchFamily="49" charset="0"/>
              </a:rPr>
              <a:t>count.dat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Y = count(1:10,:);</a:t>
            </a:r>
          </a:p>
          <a:p>
            <a:r>
              <a:rPr lang="en-US" altLang="zh-CN" sz="1800" b="0" i="0" u="none" strike="noStrike" baseline="0" dirty="0">
                <a:solidFill>
                  <a:srgbClr val="000000"/>
                </a:solidFill>
                <a:latin typeface="Courier New" panose="02070309020205020404" pitchFamily="49" charset="0"/>
              </a:rPr>
              <a:t>width = 0.5;</a:t>
            </a:r>
          </a:p>
          <a:p>
            <a:r>
              <a:rPr lang="en-US" altLang="zh-CN" sz="1800" b="0" i="0" u="none" strike="noStrike" baseline="0" dirty="0">
                <a:solidFill>
                  <a:srgbClr val="000000"/>
                </a:solidFill>
                <a:latin typeface="Courier New" panose="02070309020205020404" pitchFamily="49" charset="0"/>
              </a:rPr>
              <a:t>figure</a:t>
            </a:r>
          </a:p>
          <a:p>
            <a:r>
              <a:rPr lang="en-US" altLang="zh-CN" sz="1800" b="0" i="0" u="none" strike="noStrike" baseline="0" dirty="0" err="1">
                <a:solidFill>
                  <a:srgbClr val="000000"/>
                </a:solidFill>
                <a:latin typeface="Courier New" panose="02070309020205020404" pitchFamily="49" charset="0"/>
              </a:rPr>
              <a:t>bar3h</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Y,width</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title('Width of 0.5')</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创建水平三维直方图</a:t>
            </a:r>
          </a:p>
        </p:txBody>
      </p:sp>
    </p:spTree>
    <p:custDataLst>
      <p:tags r:id="rId1"/>
    </p:custDataLst>
    <p:extLst>
      <p:ext uri="{BB962C8B-B14F-4D97-AF65-F5344CB8AC3E}">
        <p14:creationId xmlns:p14="http://schemas.microsoft.com/office/powerpoint/2010/main" val="15081724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4</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绘制统计图（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3" name="图片 2">
            <a:extLst>
              <a:ext uri="{FF2B5EF4-FFF2-40B4-BE49-F238E27FC236}">
                <a16:creationId xmlns:a16="http://schemas.microsoft.com/office/drawing/2014/main" id="{A9687A32-EB46-4777-8989-FA5BCEE70FC7}"/>
              </a:ext>
            </a:extLst>
          </p:cNvPr>
          <p:cNvPicPr>
            <a:picLocks noChangeAspect="1"/>
          </p:cNvPicPr>
          <p:nvPr/>
        </p:nvPicPr>
        <p:blipFill>
          <a:blip r:embed="rId5"/>
          <a:stretch>
            <a:fillRect/>
          </a:stretch>
        </p:blipFill>
        <p:spPr>
          <a:xfrm>
            <a:off x="242941" y="1554069"/>
            <a:ext cx="8658117" cy="4218240"/>
          </a:xfrm>
          <a:prstGeom prst="rect">
            <a:avLst/>
          </a:prstGeom>
        </p:spPr>
      </p:pic>
    </p:spTree>
    <p:custDataLst>
      <p:tags r:id="rId1"/>
    </p:custDataLst>
    <p:extLst>
      <p:ext uri="{BB962C8B-B14F-4D97-AF65-F5344CB8AC3E}">
        <p14:creationId xmlns:p14="http://schemas.microsoft.com/office/powerpoint/2010/main" val="3040201655"/>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2EEA0486-6ABF-4327-8D8F-45700EA6A2CD}"/>
              </a:ext>
            </a:extLst>
          </p:cNvPr>
          <p:cNvPicPr>
            <a:picLocks noChangeAspect="1"/>
          </p:cNvPicPr>
          <p:nvPr/>
        </p:nvPicPr>
        <p:blipFill>
          <a:blip r:embed="rId5"/>
          <a:stretch>
            <a:fillRect/>
          </a:stretch>
        </p:blipFill>
        <p:spPr>
          <a:xfrm>
            <a:off x="20848" y="1663760"/>
            <a:ext cx="9144000" cy="4355972"/>
          </a:xfrm>
          <a:prstGeom prst="rect">
            <a:avLst/>
          </a:prstGeom>
        </p:spPr>
      </p:pic>
    </p:spTree>
    <p:custDataLst>
      <p:tags r:id="rId1"/>
    </p:custDataLst>
    <p:extLst>
      <p:ext uri="{BB962C8B-B14F-4D97-AF65-F5344CB8AC3E}">
        <p14:creationId xmlns:p14="http://schemas.microsoft.com/office/powerpoint/2010/main" val="2234940544"/>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4</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绘制统计图（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4038494" cy="1477328"/>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load </a:t>
            </a:r>
            <a:r>
              <a:rPr lang="en-US" altLang="zh-CN" sz="1800" b="0" i="0" u="none" strike="noStrike" baseline="0" dirty="0" err="1">
                <a:solidFill>
                  <a:srgbClr val="000000"/>
                </a:solidFill>
                <a:latin typeface="Courier New" panose="02070309020205020404" pitchFamily="49" charset="0"/>
              </a:rPr>
              <a:t>carbig</a:t>
            </a:r>
            <a:endParaRPr lang="en-US" altLang="zh-CN" sz="1800" b="0" i="0" u="none" strike="noStrike" baseline="0" dirty="0">
              <a:solidFill>
                <a:srgbClr val="000000"/>
              </a:solidFill>
              <a:latin typeface="Courier New" panose="02070309020205020404" pitchFamily="49" charset="0"/>
            </a:endParaRPr>
          </a:p>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MPG,Weight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err="1">
                <a:solidFill>
                  <a:srgbClr val="000000"/>
                </a:solidFill>
                <a:latin typeface="Courier New" panose="02070309020205020404" pitchFamily="49" charset="0"/>
              </a:rPr>
              <a:t>hist3</a:t>
            </a:r>
            <a:r>
              <a:rPr lang="en-US" altLang="zh-CN" sz="1800" b="0" i="0" u="none" strike="noStrike" baseline="0" dirty="0">
                <a:solidFill>
                  <a:srgbClr val="000000"/>
                </a:solidFill>
                <a:latin typeface="Courier New" panose="02070309020205020404" pitchFamily="49" charset="0"/>
              </a:rPr>
              <a:t>(X)</a:t>
            </a:r>
          </a:p>
          <a:p>
            <a:r>
              <a:rPr lang="en-US" altLang="zh-CN" sz="1800" b="0" i="0" u="none" strike="noStrike" baseline="0" dirty="0" err="1">
                <a:solidFill>
                  <a:srgbClr val="000000"/>
                </a:solidFill>
                <a:latin typeface="Courier New" panose="02070309020205020404" pitchFamily="49" charset="0"/>
              </a:rPr>
              <a:t>xlabel</a:t>
            </a:r>
            <a:r>
              <a:rPr lang="en-US" altLang="zh-CN" sz="1800" b="0" i="0" u="none" strike="noStrike" baseline="0" dirty="0">
                <a:solidFill>
                  <a:srgbClr val="000000"/>
                </a:solidFill>
                <a:latin typeface="Courier New" panose="02070309020205020404" pitchFamily="49" charset="0"/>
              </a:rPr>
              <a:t>('MPG')</a:t>
            </a:r>
          </a:p>
          <a:p>
            <a:r>
              <a:rPr lang="en-US" altLang="zh-CN" sz="1800" b="0" i="0" u="none" strike="noStrike" baseline="0" dirty="0" err="1">
                <a:solidFill>
                  <a:srgbClr val="000000"/>
                </a:solidFill>
                <a:latin typeface="Courier New" panose="02070309020205020404" pitchFamily="49" charset="0"/>
              </a:rPr>
              <a:t>ylabel</a:t>
            </a:r>
            <a:r>
              <a:rPr lang="en-US" altLang="zh-CN" sz="1800" b="0" i="0" u="none" strike="noStrike" baseline="0" dirty="0">
                <a:solidFill>
                  <a:srgbClr val="000000"/>
                </a:solidFill>
                <a:latin typeface="Courier New" panose="02070309020205020404" pitchFamily="49" charset="0"/>
              </a:rPr>
              <a:t>('Weight')</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创建三维统计图</a:t>
            </a:r>
          </a:p>
        </p:txBody>
      </p:sp>
      <p:pic>
        <p:nvPicPr>
          <p:cNvPr id="51202" name="Picture 2" descr="Figure contains an axes. The axes contains an object of type surface.">
            <a:extLst>
              <a:ext uri="{FF2B5EF4-FFF2-40B4-BE49-F238E27FC236}">
                <a16:creationId xmlns:a16="http://schemas.microsoft.com/office/drawing/2014/main" id="{71DC2E8A-3C58-4FCD-B4E4-9571D81C4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098" y="1890714"/>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356803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5.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绘制饼状图（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7FB52C1E-CFDF-40E1-9662-AECE2D8245E1}"/>
              </a:ext>
            </a:extLst>
          </p:cNvPr>
          <p:cNvPicPr>
            <a:picLocks noChangeAspect="1"/>
          </p:cNvPicPr>
          <p:nvPr/>
        </p:nvPicPr>
        <p:blipFill>
          <a:blip r:embed="rId5"/>
          <a:stretch>
            <a:fillRect/>
          </a:stretch>
        </p:blipFill>
        <p:spPr>
          <a:xfrm>
            <a:off x="381050" y="2069949"/>
            <a:ext cx="8381900" cy="2718102"/>
          </a:xfrm>
          <a:prstGeom prst="rect">
            <a:avLst/>
          </a:prstGeom>
        </p:spPr>
      </p:pic>
    </p:spTree>
    <p:custDataLst>
      <p:tags r:id="rId1"/>
    </p:custDataLst>
    <p:extLst>
      <p:ext uri="{BB962C8B-B14F-4D97-AF65-F5344CB8AC3E}">
        <p14:creationId xmlns:p14="http://schemas.microsoft.com/office/powerpoint/2010/main" val="1683991559"/>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650F97C2-FD20-4E62-B1E9-7D61D6294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919" y="2057436"/>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6626" name="标题 447490"/>
          <p:cNvSpPr>
            <a:spLocks noGrp="1"/>
          </p:cNvSpPr>
          <p:nvPr>
            <p:ph type="title"/>
          </p:nvPr>
        </p:nvSpPr>
        <p:spPr>
          <a:xfrm>
            <a:off x="-152276" y="533476"/>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5.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绘制饼状图（</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3d</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4038494" cy="646331"/>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[1,3,0.5,2.5,2];</a:t>
            </a:r>
          </a:p>
          <a:p>
            <a:r>
              <a:rPr lang="en-US" altLang="zh-CN" sz="1800" b="0" i="0" u="none" strike="noStrike" baseline="0" dirty="0" err="1">
                <a:solidFill>
                  <a:srgbClr val="000000"/>
                </a:solidFill>
                <a:latin typeface="Courier New" panose="02070309020205020404" pitchFamily="49" charset="0"/>
              </a:rPr>
              <a:t>pie3</a:t>
            </a:r>
            <a:r>
              <a:rPr lang="en-US" altLang="zh-CN" sz="1800" b="0" i="0" u="none" strike="noStrike" baseline="0" dirty="0">
                <a:solidFill>
                  <a:srgbClr val="000000"/>
                </a:solidFill>
                <a:latin typeface="Courier New" panose="02070309020205020404" pitchFamily="49" charset="0"/>
              </a:rPr>
              <a:t>(x)</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创建三维饼状图</a:t>
            </a:r>
          </a:p>
        </p:txBody>
      </p:sp>
    </p:spTree>
    <p:custDataLst>
      <p:tags r:id="rId1"/>
    </p:custDataLst>
    <p:extLst>
      <p:ext uri="{BB962C8B-B14F-4D97-AF65-F5344CB8AC3E}">
        <p14:creationId xmlns:p14="http://schemas.microsoft.com/office/powerpoint/2010/main" val="16997047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4114692"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6</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绘制曲面图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3" name="图片 2">
            <a:extLst>
              <a:ext uri="{FF2B5EF4-FFF2-40B4-BE49-F238E27FC236}">
                <a16:creationId xmlns:a16="http://schemas.microsoft.com/office/drawing/2014/main" id="{ACD43BEF-ED61-4E26-9984-F3D79812F5E8}"/>
              </a:ext>
            </a:extLst>
          </p:cNvPr>
          <p:cNvPicPr>
            <a:picLocks noChangeAspect="1"/>
          </p:cNvPicPr>
          <p:nvPr/>
        </p:nvPicPr>
        <p:blipFill>
          <a:blip r:embed="rId5"/>
          <a:stretch>
            <a:fillRect/>
          </a:stretch>
        </p:blipFill>
        <p:spPr>
          <a:xfrm>
            <a:off x="266753" y="1679811"/>
            <a:ext cx="8610494" cy="3712595"/>
          </a:xfrm>
          <a:prstGeom prst="rect">
            <a:avLst/>
          </a:prstGeom>
        </p:spPr>
      </p:pic>
    </p:spTree>
    <p:custDataLst>
      <p:tags r:id="rId1"/>
    </p:custDataLst>
    <p:extLst>
      <p:ext uri="{BB962C8B-B14F-4D97-AF65-F5344CB8AC3E}">
        <p14:creationId xmlns:p14="http://schemas.microsoft.com/office/powerpoint/2010/main" val="1379638179"/>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a:extLst>
              <a:ext uri="{FF2B5EF4-FFF2-40B4-BE49-F238E27FC236}">
                <a16:creationId xmlns:a16="http://schemas.microsoft.com/office/drawing/2014/main" id="{9FE14570-B13A-4BFD-9F95-16CD7B2CA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8" y="2699287"/>
            <a:ext cx="4572020" cy="342901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6095840" cy="923330"/>
          </a:xfrm>
          <a:prstGeom prst="rect">
            <a:avLst/>
          </a:prstGeom>
          <a:noFill/>
        </p:spPr>
        <p:txBody>
          <a:bodyPr wrap="square">
            <a:spAutoFit/>
          </a:bodyPr>
          <a:lstStyle/>
          <a:p>
            <a:r>
              <a:rPr lang="es-ES" altLang="zh-CN" sz="1800" b="0" i="0" u="none" strike="noStrike" baseline="0" dirty="0">
                <a:solidFill>
                  <a:srgbClr val="000000"/>
                </a:solidFill>
                <a:latin typeface="Courier New" panose="02070309020205020404" pitchFamily="49" charset="0"/>
              </a:rPr>
              <a:t>[X,Y] = meshgrid(-5:.5:5);</a:t>
            </a:r>
          </a:p>
          <a:p>
            <a:r>
              <a:rPr lang="es-ES" altLang="zh-CN" sz="1800" b="0" i="0" u="none" strike="noStrike" baseline="0" dirty="0">
                <a:solidFill>
                  <a:srgbClr val="000000"/>
                </a:solidFill>
                <a:latin typeface="Courier New" panose="02070309020205020404" pitchFamily="49" charset="0"/>
              </a:rPr>
              <a:t>Z = Y.*sin(X) - X.*cos(Y);</a:t>
            </a:r>
          </a:p>
          <a:p>
            <a:r>
              <a:rPr lang="en-US" altLang="zh-CN" sz="1800" b="0" i="0" u="none" strike="noStrike" baseline="0" dirty="0">
                <a:solidFill>
                  <a:srgbClr val="000000"/>
                </a:solidFill>
                <a:latin typeface="Courier New" panose="02070309020205020404" pitchFamily="49" charset="0"/>
              </a:rPr>
              <a:t>s = surf(X,Y,Z,</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FaceAlpha</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,0.5)</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创建三维曲面图</a:t>
            </a:r>
          </a:p>
        </p:txBody>
      </p:sp>
      <p:sp>
        <p:nvSpPr>
          <p:cNvPr id="11" name="标题 447490">
            <a:extLst>
              <a:ext uri="{FF2B5EF4-FFF2-40B4-BE49-F238E27FC236}">
                <a16:creationId xmlns:a16="http://schemas.microsoft.com/office/drawing/2014/main" id="{3AB94292-7DFA-4501-A369-B0810FE5E30D}"/>
              </a:ext>
            </a:extLst>
          </p:cNvPr>
          <p:cNvSpPr txBox="1">
            <a:spLocks/>
          </p:cNvSpPr>
          <p:nvPr/>
        </p:nvSpPr>
        <p:spPr>
          <a:xfrm>
            <a:off x="-152276" y="533476"/>
            <a:ext cx="4114692" cy="1143000"/>
          </a:xfrm>
          <a:prstGeom prst="rect">
            <a:avLst/>
          </a:prstGeom>
          <a:noFill/>
          <a:ln w="12700">
            <a:noFill/>
          </a:ln>
        </p:spPr>
        <p:txBody>
          <a:bodyPr vert="horz" wrap="square" lIns="90488" tIns="44450" rIns="90488" bIns="44450" rtlCol="0" anchor="ctr" anchorCtr="1">
            <a:norm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defTabSz="685800">
              <a:spcAft>
                <a:spcPct val="0"/>
              </a:spcAft>
            </a:pPr>
            <a:r>
              <a:rPr lang="en-US" altLang="zh-CN" sz="280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6. </a:t>
            </a:r>
            <a:r>
              <a:rPr lang="zh-CN" altLang="en-US" sz="280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绘制曲面图</a:t>
            </a:r>
            <a:endParaRPr lang="zh-CN" altLang="en-US" sz="2800">
              <a:solidFill>
                <a:srgbClr val="000066"/>
              </a:solidFill>
              <a:latin typeface="黑体" panose="02010609060101010101" pitchFamily="2" charset="-122"/>
              <a:ea typeface="黑体" panose="02010609060101010101" pitchFamily="2" charset="-122"/>
              <a:sym typeface="微软雅黑" panose="020B0503020204020204" charset="-122"/>
            </a:endParaRPr>
          </a:p>
        </p:txBody>
      </p:sp>
    </p:spTree>
    <p:custDataLst>
      <p:tags r:id="rId1"/>
    </p:custDataLst>
    <p:extLst>
      <p:ext uri="{BB962C8B-B14F-4D97-AF65-F5344CB8AC3E}">
        <p14:creationId xmlns:p14="http://schemas.microsoft.com/office/powerpoint/2010/main" val="9573031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228714" y="536811"/>
            <a:ext cx="4114692"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7.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绘制网格曲面图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7ADB5E5A-657C-4E7C-A814-DD8217A431FB}"/>
              </a:ext>
            </a:extLst>
          </p:cNvPr>
          <p:cNvPicPr>
            <a:picLocks noChangeAspect="1"/>
          </p:cNvPicPr>
          <p:nvPr/>
        </p:nvPicPr>
        <p:blipFill>
          <a:blip r:embed="rId5"/>
          <a:stretch>
            <a:fillRect/>
          </a:stretch>
        </p:blipFill>
        <p:spPr>
          <a:xfrm>
            <a:off x="447647" y="1884834"/>
            <a:ext cx="8248705" cy="3603107"/>
          </a:xfrm>
          <a:prstGeom prst="rect">
            <a:avLst/>
          </a:prstGeom>
        </p:spPr>
      </p:pic>
    </p:spTree>
    <p:custDataLst>
      <p:tags r:id="rId1"/>
    </p:custDataLst>
    <p:extLst>
      <p:ext uri="{BB962C8B-B14F-4D97-AF65-F5344CB8AC3E}">
        <p14:creationId xmlns:p14="http://schemas.microsoft.com/office/powerpoint/2010/main" val="2204194981"/>
      </p:ext>
    </p:extLst>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a:extLst>
              <a:ext uri="{FF2B5EF4-FFF2-40B4-BE49-F238E27FC236}">
                <a16:creationId xmlns:a16="http://schemas.microsoft.com/office/drawing/2014/main" id="{628815A0-4CA3-4032-8136-4E5C380F3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32" y="2133634"/>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6095840" cy="1200329"/>
          </a:xfrm>
          <a:prstGeom prst="rect">
            <a:avLst/>
          </a:prstGeom>
          <a:noFill/>
        </p:spPr>
        <p:txBody>
          <a:bodyPr wrap="square">
            <a:spAutoFit/>
          </a:bodyPr>
          <a:lstStyle/>
          <a:p>
            <a:r>
              <a:rPr lang="es-ES" altLang="zh-CN" sz="1800" b="0" i="0" u="none" strike="noStrike" baseline="0" dirty="0">
                <a:solidFill>
                  <a:srgbClr val="000000"/>
                </a:solidFill>
                <a:latin typeface="Courier New" panose="02070309020205020404" pitchFamily="49" charset="0"/>
              </a:rPr>
              <a:t>[X,Y] = meshgrid(-8:.5:8);</a:t>
            </a:r>
          </a:p>
          <a:p>
            <a:r>
              <a:rPr lang="pt-BR" altLang="zh-CN" sz="1800" b="0" i="0" u="none" strike="noStrike" baseline="0" dirty="0">
                <a:solidFill>
                  <a:srgbClr val="000000"/>
                </a:solidFill>
                <a:latin typeface="Courier New" panose="02070309020205020404" pitchFamily="49" charset="0"/>
              </a:rPr>
              <a:t>R = sqrt(X.^2 + Y.^2) + eps;</a:t>
            </a:r>
          </a:p>
          <a:p>
            <a:r>
              <a:rPr lang="en-US" altLang="zh-CN" sz="1800" b="0" i="0" u="none" strike="noStrike" baseline="0" dirty="0">
                <a:solidFill>
                  <a:srgbClr val="000000"/>
                </a:solidFill>
                <a:latin typeface="Courier New" panose="02070309020205020404" pitchFamily="49" charset="0"/>
              </a:rPr>
              <a:t>Z = sin(R)./R;</a:t>
            </a:r>
          </a:p>
          <a:p>
            <a:r>
              <a:rPr lang="en-US" altLang="zh-CN" sz="1800" b="0" i="0" u="none" strike="noStrike" baseline="0" dirty="0">
                <a:solidFill>
                  <a:srgbClr val="000000"/>
                </a:solidFill>
                <a:latin typeface="Courier New" panose="02070309020205020404" pitchFamily="49" charset="0"/>
              </a:rPr>
              <a:t>mesh(</a:t>
            </a:r>
            <a:r>
              <a:rPr lang="en-US" altLang="zh-CN" sz="1800" b="0" i="0" u="none" strike="noStrike" baseline="0" dirty="0" err="1">
                <a:solidFill>
                  <a:srgbClr val="000000"/>
                </a:solidFill>
                <a:latin typeface="Courier New" panose="02070309020205020404" pitchFamily="49" charset="0"/>
              </a:rPr>
              <a:t>X,Y,Z</a:t>
            </a:r>
            <a:r>
              <a:rPr lang="en-US" altLang="zh-CN" sz="1800" b="0" i="0" u="none" strike="noStrike" baseline="0" dirty="0">
                <a:solidFill>
                  <a:srgbClr val="000000"/>
                </a:solidFill>
                <a:latin typeface="Courier New" panose="02070309020205020404" pitchFamily="49" charset="0"/>
              </a:rPr>
              <a:t>)</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修改边界</a:t>
            </a:r>
          </a:p>
        </p:txBody>
      </p:sp>
      <p:sp>
        <p:nvSpPr>
          <p:cNvPr id="9" name="标题 447490">
            <a:extLst>
              <a:ext uri="{FF2B5EF4-FFF2-40B4-BE49-F238E27FC236}">
                <a16:creationId xmlns:a16="http://schemas.microsoft.com/office/drawing/2014/main" id="{ED46697E-BD2C-4359-BF5D-0E9AB53D56B1}"/>
              </a:ext>
            </a:extLst>
          </p:cNvPr>
          <p:cNvSpPr>
            <a:spLocks noGrp="1"/>
          </p:cNvSpPr>
          <p:nvPr>
            <p:ph type="title"/>
          </p:nvPr>
        </p:nvSpPr>
        <p:spPr>
          <a:xfrm>
            <a:off x="228714" y="536811"/>
            <a:ext cx="4114692"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7.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绘制网格曲面图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Tree>
    <p:custDataLst>
      <p:tags r:id="rId1"/>
    </p:custDataLst>
    <p:extLst>
      <p:ext uri="{BB962C8B-B14F-4D97-AF65-F5344CB8AC3E}">
        <p14:creationId xmlns:p14="http://schemas.microsoft.com/office/powerpoint/2010/main" val="22373437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0" y="476435"/>
            <a:ext cx="457200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交叉知识</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-mesh/surf</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3"/>
          <a:srcRect l="16956" t="12379" r="18745" b="32552"/>
          <a:stretch>
            <a:fillRect/>
          </a:stretch>
        </p:blipFill>
        <p:spPr>
          <a:xfrm>
            <a:off x="7945120" y="332105"/>
            <a:ext cx="1198880" cy="1189355"/>
          </a:xfrm>
          <a:prstGeom prst="rect">
            <a:avLst/>
          </a:prstGeom>
          <a:noFill/>
          <a:ln w="9525">
            <a:noFill/>
          </a:ln>
        </p:spPr>
      </p:pic>
      <p:pic>
        <p:nvPicPr>
          <p:cNvPr id="3" name="图片 2">
            <a:extLst>
              <a:ext uri="{FF2B5EF4-FFF2-40B4-BE49-F238E27FC236}">
                <a16:creationId xmlns:a16="http://schemas.microsoft.com/office/drawing/2014/main" id="{C743D397-82AD-4CD0-9C24-3022F2F43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50" y="1998448"/>
            <a:ext cx="6095840" cy="2307106"/>
          </a:xfrm>
          <a:prstGeom prst="rect">
            <a:avLst/>
          </a:prstGeom>
        </p:spPr>
      </p:pic>
      <p:sp>
        <p:nvSpPr>
          <p:cNvPr id="13" name="文本框 12">
            <a:extLst>
              <a:ext uri="{FF2B5EF4-FFF2-40B4-BE49-F238E27FC236}">
                <a16:creationId xmlns:a16="http://schemas.microsoft.com/office/drawing/2014/main" id="{601734DC-CACA-4045-A4F8-DF33E82A6D0A}"/>
              </a:ext>
            </a:extLst>
          </p:cNvPr>
          <p:cNvSpPr txBox="1"/>
          <p:nvPr/>
        </p:nvSpPr>
        <p:spPr>
          <a:xfrm>
            <a:off x="647700" y="1397675"/>
            <a:ext cx="7962794" cy="1754326"/>
          </a:xfrm>
          <a:prstGeom prst="rect">
            <a:avLst/>
          </a:prstGeom>
          <a:noFill/>
        </p:spPr>
        <p:txBody>
          <a:bodyPr wrap="square">
            <a:spAutoFit/>
          </a:bodyPr>
          <a:lstStyle/>
          <a:p>
            <a:r>
              <a:rPr lang="es-ES" altLang="zh-CN" sz="1800" b="0" i="0" u="none" strike="noStrike" baseline="0" dirty="0">
                <a:solidFill>
                  <a:srgbClr val="000000"/>
                </a:solidFill>
                <a:latin typeface="Courier New" panose="02070309020205020404" pitchFamily="49" charset="0"/>
              </a:rPr>
              <a:t>[X,Y] = meshgrid(-8:.5:8);</a:t>
            </a:r>
            <a:r>
              <a:rPr lang="pt-BR" altLang="zh-CN" sz="1800" b="0" i="0" u="none" strike="noStrike" baseline="0" dirty="0">
                <a:solidFill>
                  <a:srgbClr val="000000"/>
                </a:solidFill>
                <a:latin typeface="Courier New" panose="02070309020205020404" pitchFamily="49" charset="0"/>
              </a:rPr>
              <a:t>R = sqrt(X.^2 + Y.^2) + eps;</a:t>
            </a:r>
          </a:p>
          <a:p>
            <a:r>
              <a:rPr lang="en-US" altLang="zh-CN" sz="1800" b="0" i="0" u="none" strike="noStrike" baseline="0" dirty="0">
                <a:solidFill>
                  <a:srgbClr val="000000"/>
                </a:solidFill>
                <a:latin typeface="Courier New" panose="02070309020205020404" pitchFamily="49" charset="0"/>
              </a:rPr>
              <a:t>Z = sin(R)./R;</a:t>
            </a:r>
          </a:p>
          <a:p>
            <a:r>
              <a:rPr lang="en-US" altLang="zh-CN" sz="1800" b="0" i="0" u="none" strike="noStrike" baseline="0" dirty="0">
                <a:solidFill>
                  <a:srgbClr val="000000"/>
                </a:solidFill>
                <a:latin typeface="Courier New" panose="02070309020205020404" pitchFamily="49" charset="0"/>
              </a:rPr>
              <a:t>subplot(121)</a:t>
            </a:r>
          </a:p>
          <a:p>
            <a:r>
              <a:rPr lang="en-US" altLang="zh-CN" sz="1800" b="0" i="0" u="none" strike="noStrike" baseline="0" dirty="0">
                <a:solidFill>
                  <a:srgbClr val="000000"/>
                </a:solidFill>
                <a:latin typeface="Courier New" panose="02070309020205020404" pitchFamily="49" charset="0"/>
              </a:rPr>
              <a:t>mesh(</a:t>
            </a:r>
            <a:r>
              <a:rPr lang="en-US" altLang="zh-CN" sz="1800" b="0" i="0" u="none" strike="noStrike" baseline="0" dirty="0" err="1">
                <a:solidFill>
                  <a:srgbClr val="000000"/>
                </a:solidFill>
                <a:latin typeface="Courier New" panose="02070309020205020404" pitchFamily="49" charset="0"/>
              </a:rPr>
              <a:t>X,Y,Z</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subplot(122)</a:t>
            </a:r>
          </a:p>
          <a:p>
            <a:r>
              <a:rPr lang="en-US" altLang="zh-CN" sz="1800" b="0" i="0" u="none" strike="noStrike" baseline="0" dirty="0">
                <a:solidFill>
                  <a:srgbClr val="000000"/>
                </a:solidFill>
                <a:latin typeface="Courier New" panose="02070309020205020404" pitchFamily="49" charset="0"/>
              </a:rPr>
              <a:t>surf(</a:t>
            </a:r>
            <a:r>
              <a:rPr lang="en-US" altLang="zh-CN" sz="1800" b="0" i="0" u="none" strike="noStrike" baseline="0" dirty="0" err="1">
                <a:solidFill>
                  <a:srgbClr val="000000"/>
                </a:solidFill>
                <a:latin typeface="Courier New" panose="02070309020205020404" pitchFamily="49" charset="0"/>
              </a:rPr>
              <a:t>X,Y,Z</a:t>
            </a:r>
            <a:r>
              <a:rPr lang="en-US" altLang="zh-CN" sz="1800" b="0" i="0" u="none" strike="noStrike" baseline="0" dirty="0">
                <a:solidFill>
                  <a:srgbClr val="000000"/>
                </a:solidFill>
                <a:latin typeface="Courier New" panose="02070309020205020404" pitchFamily="49" charset="0"/>
              </a:rPr>
              <a:t>)</a:t>
            </a:r>
          </a:p>
        </p:txBody>
      </p:sp>
      <p:sp>
        <p:nvSpPr>
          <p:cNvPr id="14" name="文本框 13">
            <a:extLst>
              <a:ext uri="{FF2B5EF4-FFF2-40B4-BE49-F238E27FC236}">
                <a16:creationId xmlns:a16="http://schemas.microsoft.com/office/drawing/2014/main" id="{676625AE-3A3B-4BE6-8039-B008FE5891F9}"/>
              </a:ext>
            </a:extLst>
          </p:cNvPr>
          <p:cNvSpPr txBox="1"/>
          <p:nvPr/>
        </p:nvSpPr>
        <p:spPr>
          <a:xfrm>
            <a:off x="381110" y="4633852"/>
            <a:ext cx="6705424" cy="865493"/>
          </a:xfrm>
          <a:prstGeom prst="rect">
            <a:avLst/>
          </a:prstGeom>
          <a:noFill/>
        </p:spPr>
        <p:txBody>
          <a:bodyPr wrap="square" rtlCol="0">
            <a:spAutoFit/>
          </a:bodyPr>
          <a:lstStyle/>
          <a:p>
            <a:pPr>
              <a:lnSpc>
                <a:spcPct val="150000"/>
              </a:lnSpc>
            </a:pPr>
            <a:r>
              <a:rPr lang="en-US" altLang="zh-CN" dirty="0">
                <a:solidFill>
                  <a:srgbClr val="C00000"/>
                </a:solidFill>
              </a:rPr>
              <a:t>mesh</a:t>
            </a:r>
            <a:r>
              <a:rPr lang="zh-CN" altLang="en-US" dirty="0">
                <a:solidFill>
                  <a:srgbClr val="C00000"/>
                </a:solidFill>
              </a:rPr>
              <a:t>：采用彩色的线条为基础，在其中填补白色的面</a:t>
            </a:r>
            <a:endParaRPr lang="en-US" altLang="zh-CN" dirty="0">
              <a:solidFill>
                <a:srgbClr val="C00000"/>
              </a:solidFill>
            </a:endParaRPr>
          </a:p>
          <a:p>
            <a:pPr>
              <a:lnSpc>
                <a:spcPct val="150000"/>
              </a:lnSpc>
            </a:pPr>
            <a:r>
              <a:rPr lang="en-US" altLang="zh-CN" dirty="0">
                <a:solidFill>
                  <a:srgbClr val="C00000"/>
                </a:solidFill>
              </a:rPr>
              <a:t>surf</a:t>
            </a:r>
            <a:r>
              <a:rPr lang="zh-CN" altLang="en-US" dirty="0">
                <a:solidFill>
                  <a:srgbClr val="C00000"/>
                </a:solidFill>
              </a:rPr>
              <a:t>：  采用彩色的面为基础，在其中填补黑色的线条</a:t>
            </a:r>
            <a:endParaRPr lang="en-US" altLang="zh-CN" dirty="0">
              <a:solidFill>
                <a:srgbClr val="C00000"/>
              </a:solidFill>
            </a:endParaRPr>
          </a:p>
        </p:txBody>
      </p:sp>
    </p:spTree>
    <p:custDataLst>
      <p:tags r:id="rId1"/>
    </p:custDataLst>
    <p:extLst>
      <p:ext uri="{BB962C8B-B14F-4D97-AF65-F5344CB8AC3E}">
        <p14:creationId xmlns:p14="http://schemas.microsoft.com/office/powerpoint/2010/main" val="40620767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BC3227F-777F-4E55-9CFF-D3DDC28F8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4" y="2843668"/>
            <a:ext cx="4415064" cy="3311299"/>
          </a:xfrm>
          <a:prstGeom prst="rect">
            <a:avLst/>
          </a:prstGeom>
        </p:spPr>
      </p:pic>
      <p:sp>
        <p:nvSpPr>
          <p:cNvPr id="26626" name="标题 447490"/>
          <p:cNvSpPr>
            <a:spLocks noGrp="1"/>
          </p:cNvSpPr>
          <p:nvPr>
            <p:ph type="title"/>
          </p:nvPr>
        </p:nvSpPr>
        <p:spPr>
          <a:xfrm>
            <a:off x="304792" y="476435"/>
            <a:ext cx="457200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交叉知识</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任意散点作图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10" name="文本框 9">
            <a:extLst>
              <a:ext uri="{FF2B5EF4-FFF2-40B4-BE49-F238E27FC236}">
                <a16:creationId xmlns:a16="http://schemas.microsoft.com/office/drawing/2014/main" id="{CB7681D0-5C64-4D70-B64D-9BB7E3D23B2E}"/>
              </a:ext>
            </a:extLst>
          </p:cNvPr>
          <p:cNvSpPr txBox="1"/>
          <p:nvPr/>
        </p:nvSpPr>
        <p:spPr>
          <a:xfrm>
            <a:off x="647700" y="1485449"/>
            <a:ext cx="4572000" cy="369332"/>
          </a:xfrm>
          <a:prstGeom prst="rect">
            <a:avLst/>
          </a:prstGeom>
          <a:noFill/>
        </p:spPr>
        <p:txBody>
          <a:bodyPr wrap="square">
            <a:spAutoFit/>
          </a:bodyPr>
          <a:lstStyle/>
          <a:p>
            <a:r>
              <a:rPr lang="zh-CN" altLang="en-US" dirty="0"/>
              <a:t>利用</a:t>
            </a:r>
            <a:r>
              <a:rPr lang="en-US" altLang="zh-CN" dirty="0" err="1">
                <a:solidFill>
                  <a:srgbClr val="C00000"/>
                </a:solidFill>
              </a:rPr>
              <a:t>griddata</a:t>
            </a:r>
            <a:r>
              <a:rPr lang="zh-CN" altLang="en-US" dirty="0">
                <a:solidFill>
                  <a:srgbClr val="C00000"/>
                </a:solidFill>
              </a:rPr>
              <a:t>函数</a:t>
            </a:r>
            <a:r>
              <a:rPr lang="zh-CN" altLang="en-US" dirty="0"/>
              <a:t>拟合均匀曲面</a:t>
            </a:r>
          </a:p>
        </p:txBody>
      </p:sp>
      <p:sp>
        <p:nvSpPr>
          <p:cNvPr id="13" name="文本框 12">
            <a:extLst>
              <a:ext uri="{FF2B5EF4-FFF2-40B4-BE49-F238E27FC236}">
                <a16:creationId xmlns:a16="http://schemas.microsoft.com/office/drawing/2014/main" id="{E92E06EB-F662-4A26-A2D5-BC6AC66ABDE8}"/>
              </a:ext>
            </a:extLst>
          </p:cNvPr>
          <p:cNvSpPr txBox="1"/>
          <p:nvPr/>
        </p:nvSpPr>
        <p:spPr>
          <a:xfrm>
            <a:off x="381110" y="1992779"/>
            <a:ext cx="8610374" cy="1477328"/>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load(</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Point.mat</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x=A(:,1);y=A(:,2);z=A(:,3);</a:t>
            </a:r>
          </a:p>
          <a:p>
            <a:r>
              <a:rPr lang="es-ES" altLang="zh-CN" sz="1800" b="0" i="0" u="none" strike="noStrike" baseline="0" dirty="0">
                <a:solidFill>
                  <a:srgbClr val="000000"/>
                </a:solidFill>
                <a:latin typeface="Courier New" panose="02070309020205020404" pitchFamily="49" charset="0"/>
              </a:rPr>
              <a:t>[X,Y,Z]=griddata(x,y,z,linspace(min(x),max(x))',linspace(min(y),max(y)),</a:t>
            </a:r>
            <a:r>
              <a:rPr lang="es-ES" altLang="zh-CN" sz="1800" b="0" i="0" u="none" strike="noStrike" baseline="0" dirty="0">
                <a:solidFill>
                  <a:srgbClr val="A020F0"/>
                </a:solidFill>
                <a:latin typeface="Courier New" panose="02070309020205020404" pitchFamily="49" charset="0"/>
              </a:rPr>
              <a:t>'v4’</a:t>
            </a:r>
            <a:r>
              <a:rPr lang="es-ES" altLang="zh-CN" sz="1800" b="0" i="0" u="none" strike="noStrike" baseline="0" dirty="0">
                <a:solidFill>
                  <a:srgbClr val="000000"/>
                </a:solidFill>
                <a:latin typeface="Courier New" panose="02070309020205020404" pitchFamily="49" charset="0"/>
              </a:rPr>
              <a:t>); </a:t>
            </a:r>
          </a:p>
          <a:p>
            <a:r>
              <a:rPr lang="en-US" altLang="zh-CN" sz="1800" b="0" i="0" u="none" strike="noStrike" baseline="0" dirty="0">
                <a:solidFill>
                  <a:srgbClr val="000000"/>
                </a:solidFill>
                <a:latin typeface="Courier New" panose="02070309020205020404" pitchFamily="49" charset="0"/>
              </a:rPr>
              <a:t>surf(</a:t>
            </a:r>
            <a:r>
              <a:rPr lang="en-US" altLang="zh-CN" sz="1800" b="0" i="0" u="none" strike="noStrike" baseline="0" dirty="0" err="1">
                <a:solidFill>
                  <a:srgbClr val="000000"/>
                </a:solidFill>
                <a:latin typeface="Courier New" panose="02070309020205020404" pitchFamily="49" charset="0"/>
              </a:rPr>
              <a:t>X,Y,Z</a:t>
            </a:r>
            <a:r>
              <a:rPr lang="en-US" altLang="zh-CN" sz="1800" b="0" i="0" u="none" strike="noStrike" baseline="0" dirty="0">
                <a:solidFill>
                  <a:srgbClr val="000000"/>
                </a:solidFill>
                <a:latin typeface="Courier New" panose="02070309020205020404" pitchFamily="49" charset="0"/>
              </a:rPr>
              <a:t>)</a:t>
            </a:r>
          </a:p>
        </p:txBody>
      </p:sp>
    </p:spTree>
    <p:custDataLst>
      <p:tags r:id="rId1"/>
    </p:custDataLst>
    <p:extLst>
      <p:ext uri="{BB962C8B-B14F-4D97-AF65-F5344CB8AC3E}">
        <p14:creationId xmlns:p14="http://schemas.microsoft.com/office/powerpoint/2010/main" val="8367372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152276" y="533476"/>
            <a:ext cx="4114692"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8.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绘制等高线图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2" name="图片 1">
            <a:extLst>
              <a:ext uri="{FF2B5EF4-FFF2-40B4-BE49-F238E27FC236}">
                <a16:creationId xmlns:a16="http://schemas.microsoft.com/office/drawing/2014/main" id="{4AF2A580-8245-4474-8CA0-C6A0A36693C0}"/>
              </a:ext>
            </a:extLst>
          </p:cNvPr>
          <p:cNvPicPr>
            <a:picLocks noChangeAspect="1"/>
          </p:cNvPicPr>
          <p:nvPr/>
        </p:nvPicPr>
        <p:blipFill>
          <a:blip r:embed="rId5"/>
          <a:stretch>
            <a:fillRect/>
          </a:stretch>
        </p:blipFill>
        <p:spPr>
          <a:xfrm>
            <a:off x="495347" y="1539856"/>
            <a:ext cx="8153306" cy="4383498"/>
          </a:xfrm>
          <a:prstGeom prst="rect">
            <a:avLst/>
          </a:prstGeom>
        </p:spPr>
      </p:pic>
    </p:spTree>
    <p:custDataLst>
      <p:tags r:id="rId1"/>
    </p:custDataLst>
    <p:extLst>
      <p:ext uri="{BB962C8B-B14F-4D97-AF65-F5344CB8AC3E}">
        <p14:creationId xmlns:p14="http://schemas.microsoft.com/office/powerpoint/2010/main" val="363870879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4933740" cy="923330"/>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a:t>
            </a:r>
            <a:r>
              <a:rPr lang="en-US" altLang="zh-CN" sz="1800" b="0" i="0" u="none" strike="noStrike" baseline="0" dirty="0" err="1">
                <a:solidFill>
                  <a:srgbClr val="000000"/>
                </a:solidFill>
                <a:latin typeface="Courier New" panose="02070309020205020404" pitchFamily="49" charset="0"/>
              </a:rPr>
              <a:t>0:pi</a:t>
            </a:r>
            <a:r>
              <a:rPr lang="en-US" altLang="zh-CN" sz="1800" b="0" i="0" u="none" strike="noStrike" baseline="0" dirty="0">
                <a:solidFill>
                  <a:srgbClr val="000000"/>
                </a:solidFill>
                <a:latin typeface="Courier New" panose="02070309020205020404" pitchFamily="49" charset="0"/>
              </a:rPr>
              <a:t>/100:2*pi;</a:t>
            </a:r>
          </a:p>
          <a:p>
            <a:r>
              <a:rPr lang="en-US" altLang="zh-CN" sz="1800" b="0" i="0" u="none" strike="noStrike" baseline="0" dirty="0">
                <a:solidFill>
                  <a:srgbClr val="000000"/>
                </a:solidFill>
                <a:latin typeface="Courier New" panose="02070309020205020404" pitchFamily="49" charset="0"/>
              </a:rPr>
              <a:t>y = sin(x);</a:t>
            </a:r>
          </a:p>
          <a:p>
            <a:r>
              <a:rPr lang="en-US" altLang="zh-CN" sz="1800" b="0" i="0" u="none" strike="noStrike" baseline="0" dirty="0">
                <a:solidFill>
                  <a:srgbClr val="000000"/>
                </a:solidFill>
                <a:latin typeface="Courier New" panose="02070309020205020404" pitchFamily="49" charset="0"/>
              </a:rPr>
              <a:t>plot(</a:t>
            </a:r>
            <a:r>
              <a:rPr lang="en-US" altLang="zh-CN" sz="1800" b="0" i="0" u="none" strike="noStrike" baseline="0" dirty="0" err="1">
                <a:solidFill>
                  <a:srgbClr val="000000"/>
                </a:solidFill>
                <a:latin typeface="Courier New" panose="02070309020205020404" pitchFamily="49" charset="0"/>
              </a:rPr>
              <a:t>x,y</a:t>
            </a:r>
            <a:r>
              <a:rPr lang="en-US" altLang="zh-CN" sz="1800" b="0" i="0" u="none" strike="noStrike" baseline="0" dirty="0">
                <a:solidFill>
                  <a:srgbClr val="000000"/>
                </a:solidFill>
                <a:latin typeface="Courier New" panose="02070309020205020404" pitchFamily="49" charset="0"/>
              </a:rPr>
              <a:t>)</a:t>
            </a:r>
          </a:p>
        </p:txBody>
      </p:sp>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绘制单条曲线</a:t>
            </a:r>
          </a:p>
        </p:txBody>
      </p:sp>
      <p:pic>
        <p:nvPicPr>
          <p:cNvPr id="1026" name="Picture 2">
            <a:extLst>
              <a:ext uri="{FF2B5EF4-FFF2-40B4-BE49-F238E27FC236}">
                <a16:creationId xmlns:a16="http://schemas.microsoft.com/office/drawing/2014/main" id="{C0268FA9-F3C3-4A20-A8EE-4B0FA826C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390" y="2467470"/>
            <a:ext cx="4572020" cy="342901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003859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a:extLst>
              <a:ext uri="{FF2B5EF4-FFF2-40B4-BE49-F238E27FC236}">
                <a16:creationId xmlns:a16="http://schemas.microsoft.com/office/drawing/2014/main" id="{92DEB3D3-E1BB-440F-9C19-B113035CA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676702"/>
            <a:ext cx="4454761" cy="334107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5"/>
          <a:srcRect l="16956" t="12379" r="18745" b="32552"/>
          <a:stretch>
            <a:fillRect/>
          </a:stretch>
        </p:blipFill>
        <p:spPr>
          <a:xfrm>
            <a:off x="7945120" y="332105"/>
            <a:ext cx="1198880" cy="1189355"/>
          </a:xfrm>
          <a:prstGeom prst="rect">
            <a:avLst/>
          </a:prstGeom>
          <a:noFill/>
          <a:ln w="9525">
            <a:noFill/>
          </a:ln>
        </p:spPr>
      </p:pic>
      <p:sp>
        <p:nvSpPr>
          <p:cNvPr id="7" name="文本框 6">
            <a:extLst>
              <a:ext uri="{FF2B5EF4-FFF2-40B4-BE49-F238E27FC236}">
                <a16:creationId xmlns:a16="http://schemas.microsoft.com/office/drawing/2014/main" id="{DF96E341-CC97-4230-8F9E-545E31A10D0C}"/>
              </a:ext>
            </a:extLst>
          </p:cNvPr>
          <p:cNvSpPr txBox="1"/>
          <p:nvPr/>
        </p:nvSpPr>
        <p:spPr>
          <a:xfrm>
            <a:off x="685902" y="1912493"/>
            <a:ext cx="6095840" cy="1477328"/>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x = -2:0.2:2;</a:t>
            </a:r>
          </a:p>
          <a:p>
            <a:r>
              <a:rPr lang="en-US" altLang="zh-CN" sz="1800" b="0" i="0" u="none" strike="noStrike" baseline="0" dirty="0">
                <a:solidFill>
                  <a:srgbClr val="000000"/>
                </a:solidFill>
                <a:latin typeface="Courier New" panose="02070309020205020404" pitchFamily="49" charset="0"/>
              </a:rPr>
              <a:t>y = -2:0.2:3;</a:t>
            </a:r>
          </a:p>
          <a:p>
            <a:r>
              <a:rPr lang="es-ES" altLang="zh-CN" sz="1800" b="0" i="0" u="none" strike="noStrike" baseline="0" dirty="0">
                <a:solidFill>
                  <a:srgbClr val="000000"/>
                </a:solidFill>
                <a:latin typeface="Courier New" panose="02070309020205020404" pitchFamily="49" charset="0"/>
              </a:rPr>
              <a:t>[X,Y] = meshgrid(x,y);</a:t>
            </a:r>
          </a:p>
          <a:p>
            <a:r>
              <a:rPr lang="pl-PL" altLang="zh-CN" sz="1800" b="0" i="0" u="none" strike="noStrike" baseline="0" dirty="0">
                <a:solidFill>
                  <a:srgbClr val="000000"/>
                </a:solidFill>
                <a:latin typeface="Courier New" panose="02070309020205020404" pitchFamily="49" charset="0"/>
              </a:rPr>
              <a:t>Z = X.*exp(-X.^2-Y.^2);</a:t>
            </a:r>
          </a:p>
          <a:p>
            <a:r>
              <a:rPr lang="fr-FR" altLang="zh-CN" sz="1800" b="0" i="0" u="none" strike="noStrike" baseline="0" dirty="0">
                <a:solidFill>
                  <a:srgbClr val="000000"/>
                </a:solidFill>
                <a:latin typeface="Courier New" panose="02070309020205020404" pitchFamily="49" charset="0"/>
              </a:rPr>
              <a:t>contour(X,Y,Z,</a:t>
            </a:r>
            <a:r>
              <a:rPr lang="fr-FR" altLang="zh-CN" sz="1800" b="0" i="0" u="none" strike="noStrike" baseline="0" dirty="0">
                <a:solidFill>
                  <a:srgbClr val="A020F0"/>
                </a:solidFill>
                <a:latin typeface="Courier New" panose="02070309020205020404" pitchFamily="49" charset="0"/>
              </a:rPr>
              <a:t>'ShowText'</a:t>
            </a:r>
            <a:r>
              <a:rPr lang="fr-FR" altLang="zh-CN" sz="1800" b="0" i="0" u="none" strike="noStrike" baseline="0" dirty="0">
                <a:solidFill>
                  <a:srgbClr val="000000"/>
                </a:solidFill>
                <a:latin typeface="Courier New" panose="02070309020205020404" pitchFamily="49" charset="0"/>
              </a:rPr>
              <a:t>,</a:t>
            </a:r>
            <a:r>
              <a:rPr lang="fr-FR" altLang="zh-CN" sz="1800" b="0" i="0" u="none" strike="noStrike" baseline="0" dirty="0">
                <a:solidFill>
                  <a:srgbClr val="A020F0"/>
                </a:solidFill>
                <a:latin typeface="Courier New" panose="02070309020205020404" pitchFamily="49" charset="0"/>
              </a:rPr>
              <a:t>'on'</a:t>
            </a:r>
            <a:r>
              <a:rPr lang="fr-FR" altLang="zh-CN" sz="1800" b="0" i="0" u="none" strike="noStrike" baseline="0" dirty="0">
                <a:solidFill>
                  <a:srgbClr val="000000"/>
                </a:solidFill>
                <a:latin typeface="Courier New" panose="02070309020205020404" pitchFamily="49" charset="0"/>
              </a:rPr>
              <a:t>)</a:t>
            </a:r>
          </a:p>
        </p:txBody>
      </p:sp>
      <p:sp>
        <p:nvSpPr>
          <p:cNvPr id="8" name="文本框 7">
            <a:extLst>
              <a:ext uri="{FF2B5EF4-FFF2-40B4-BE49-F238E27FC236}">
                <a16:creationId xmlns:a16="http://schemas.microsoft.com/office/drawing/2014/main" id="{07A3F338-B805-4767-9017-F69B77192D83}"/>
              </a:ext>
            </a:extLst>
          </p:cNvPr>
          <p:cNvSpPr txBox="1"/>
          <p:nvPr/>
        </p:nvSpPr>
        <p:spPr>
          <a:xfrm>
            <a:off x="685902" y="1487030"/>
            <a:ext cx="6705424" cy="369332"/>
          </a:xfrm>
          <a:prstGeom prst="rect">
            <a:avLst/>
          </a:prstGeom>
          <a:noFill/>
        </p:spPr>
        <p:txBody>
          <a:bodyPr wrap="square" rtlCol="0">
            <a:spAutoFit/>
          </a:bodyPr>
          <a:lstStyle/>
          <a:p>
            <a:r>
              <a:rPr lang="zh-CN" altLang="en-US" dirty="0"/>
              <a:t>创建三维曲面图</a:t>
            </a:r>
          </a:p>
        </p:txBody>
      </p:sp>
      <p:sp>
        <p:nvSpPr>
          <p:cNvPr id="11" name="标题 447490">
            <a:extLst>
              <a:ext uri="{FF2B5EF4-FFF2-40B4-BE49-F238E27FC236}">
                <a16:creationId xmlns:a16="http://schemas.microsoft.com/office/drawing/2014/main" id="{3AB94292-7DFA-4501-A369-B0810FE5E30D}"/>
              </a:ext>
            </a:extLst>
          </p:cNvPr>
          <p:cNvSpPr txBox="1">
            <a:spLocks/>
          </p:cNvSpPr>
          <p:nvPr/>
        </p:nvSpPr>
        <p:spPr>
          <a:xfrm>
            <a:off x="-152276" y="533476"/>
            <a:ext cx="4114692" cy="1143000"/>
          </a:xfrm>
          <a:prstGeom prst="rect">
            <a:avLst/>
          </a:prstGeom>
          <a:noFill/>
          <a:ln w="12700">
            <a:noFill/>
          </a:ln>
        </p:spPr>
        <p:txBody>
          <a:bodyPr vert="horz" wrap="square" lIns="90488" tIns="44450" rIns="90488" bIns="44450" rtlCol="0" anchor="ctr" anchorCtr="1">
            <a:normAutofit/>
          </a:bodyPr>
          <a:lstStyle>
            <a:lvl1pPr marL="0" marR="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defTabSz="685800">
              <a:spcAft>
                <a:spcPct val="0"/>
              </a:spcAft>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8.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绘制等高线图</a:t>
            </a:r>
            <a:endParaRPr lang="zh-CN" altLang="en-US" sz="2800" dirty="0">
              <a:solidFill>
                <a:srgbClr val="000066"/>
              </a:solidFill>
              <a:latin typeface="黑体" panose="02010609060101010101" pitchFamily="2" charset="-122"/>
              <a:ea typeface="黑体" panose="02010609060101010101" pitchFamily="2" charset="-122"/>
              <a:sym typeface="微软雅黑" panose="020B0503020204020204" charset="-122"/>
            </a:endParaRPr>
          </a:p>
        </p:txBody>
      </p:sp>
    </p:spTree>
    <p:custDataLst>
      <p:tags r:id="rId1"/>
    </p:custDataLst>
    <p:extLst>
      <p:ext uri="{BB962C8B-B14F-4D97-AF65-F5344CB8AC3E}">
        <p14:creationId xmlns:p14="http://schemas.microsoft.com/office/powerpoint/2010/main" val="33937591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304792" y="476435"/>
            <a:ext cx="457200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交叉知识</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-view</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方法</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3"/>
          <a:srcRect l="16956" t="12379" r="18745" b="32552"/>
          <a:stretch>
            <a:fillRect/>
          </a:stretch>
        </p:blipFill>
        <p:spPr>
          <a:xfrm>
            <a:off x="7945120" y="332105"/>
            <a:ext cx="1198880" cy="1189355"/>
          </a:xfrm>
          <a:prstGeom prst="rect">
            <a:avLst/>
          </a:prstGeom>
          <a:noFill/>
          <a:ln w="9525">
            <a:noFill/>
          </a:ln>
        </p:spPr>
      </p:pic>
      <p:sp>
        <p:nvSpPr>
          <p:cNvPr id="10" name="文本框 9">
            <a:extLst>
              <a:ext uri="{FF2B5EF4-FFF2-40B4-BE49-F238E27FC236}">
                <a16:creationId xmlns:a16="http://schemas.microsoft.com/office/drawing/2014/main" id="{CB7681D0-5C64-4D70-B64D-9BB7E3D23B2E}"/>
              </a:ext>
            </a:extLst>
          </p:cNvPr>
          <p:cNvSpPr txBox="1"/>
          <p:nvPr/>
        </p:nvSpPr>
        <p:spPr>
          <a:xfrm>
            <a:off x="647700" y="1485449"/>
            <a:ext cx="7353210" cy="369332"/>
          </a:xfrm>
          <a:prstGeom prst="rect">
            <a:avLst/>
          </a:prstGeom>
          <a:noFill/>
        </p:spPr>
        <p:txBody>
          <a:bodyPr wrap="square">
            <a:spAutoFit/>
          </a:bodyPr>
          <a:lstStyle/>
          <a:p>
            <a:r>
              <a:rPr lang="zh-CN" altLang="en-US" dirty="0"/>
              <a:t>当等高线图无法反映出图像的全部细节时，可采用</a:t>
            </a:r>
            <a:r>
              <a:rPr lang="en-US" altLang="zh-CN" dirty="0">
                <a:solidFill>
                  <a:srgbClr val="C00000"/>
                </a:solidFill>
              </a:rPr>
              <a:t>view</a:t>
            </a:r>
            <a:r>
              <a:rPr lang="zh-CN" altLang="en-US" dirty="0">
                <a:solidFill>
                  <a:srgbClr val="C00000"/>
                </a:solidFill>
              </a:rPr>
              <a:t>方法</a:t>
            </a:r>
            <a:r>
              <a:rPr lang="zh-CN" altLang="en-US" dirty="0"/>
              <a:t>进行投影</a:t>
            </a:r>
          </a:p>
        </p:txBody>
      </p:sp>
      <p:sp>
        <p:nvSpPr>
          <p:cNvPr id="11" name="文本框 10">
            <a:extLst>
              <a:ext uri="{FF2B5EF4-FFF2-40B4-BE49-F238E27FC236}">
                <a16:creationId xmlns:a16="http://schemas.microsoft.com/office/drawing/2014/main" id="{3333E0F0-3234-4095-B909-885C668690D4}"/>
              </a:ext>
            </a:extLst>
          </p:cNvPr>
          <p:cNvSpPr txBox="1"/>
          <p:nvPr/>
        </p:nvSpPr>
        <p:spPr>
          <a:xfrm>
            <a:off x="533506" y="2766760"/>
            <a:ext cx="2781330" cy="1754326"/>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X,Y,Z</a:t>
            </a:r>
            <a:r>
              <a:rPr lang="en-US" altLang="zh-CN" sz="1800" b="0" i="0" u="none" strike="noStrike" baseline="0" dirty="0">
                <a:solidFill>
                  <a:srgbClr val="000000"/>
                </a:solidFill>
                <a:latin typeface="Courier New" panose="02070309020205020404" pitchFamily="49" charset="0"/>
              </a:rPr>
              <a:t>] = peaks;</a:t>
            </a:r>
          </a:p>
          <a:p>
            <a:r>
              <a:rPr lang="en-US" altLang="zh-CN" sz="1800" b="0" i="0" u="none" strike="noStrike" baseline="0" dirty="0">
                <a:solidFill>
                  <a:srgbClr val="000000"/>
                </a:solidFill>
                <a:latin typeface="Courier New" panose="02070309020205020404" pitchFamily="49" charset="0"/>
              </a:rPr>
              <a:t>subplot(121)</a:t>
            </a:r>
          </a:p>
          <a:p>
            <a:r>
              <a:rPr lang="en-US" altLang="zh-CN" sz="1800" b="0" i="0" u="none" strike="noStrike" baseline="0" dirty="0">
                <a:solidFill>
                  <a:srgbClr val="000000"/>
                </a:solidFill>
                <a:latin typeface="Courier New" panose="02070309020205020404" pitchFamily="49" charset="0"/>
              </a:rPr>
              <a:t>surf(</a:t>
            </a:r>
            <a:r>
              <a:rPr lang="en-US" altLang="zh-CN" sz="1800" b="0" i="0" u="none" strike="noStrike" baseline="0" dirty="0" err="1">
                <a:solidFill>
                  <a:srgbClr val="000000"/>
                </a:solidFill>
                <a:latin typeface="Courier New" panose="02070309020205020404" pitchFamily="49" charset="0"/>
              </a:rPr>
              <a:t>X,Y,Z</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subplot(122)</a:t>
            </a:r>
          </a:p>
          <a:p>
            <a:r>
              <a:rPr lang="en-US" altLang="zh-CN" sz="1800" b="0" i="0" u="none" strike="noStrike" baseline="0" dirty="0">
                <a:solidFill>
                  <a:srgbClr val="000000"/>
                </a:solidFill>
                <a:latin typeface="Courier New" panose="02070309020205020404" pitchFamily="49" charset="0"/>
              </a:rPr>
              <a:t>surf(</a:t>
            </a:r>
            <a:r>
              <a:rPr lang="en-US" altLang="zh-CN" sz="1800" b="0" i="0" u="none" strike="noStrike" baseline="0" dirty="0" err="1">
                <a:solidFill>
                  <a:srgbClr val="000000"/>
                </a:solidFill>
                <a:latin typeface="Courier New" panose="02070309020205020404" pitchFamily="49" charset="0"/>
              </a:rPr>
              <a:t>X,Y,Z</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view(2)</a:t>
            </a:r>
          </a:p>
        </p:txBody>
      </p:sp>
      <p:pic>
        <p:nvPicPr>
          <p:cNvPr id="7" name="图片 6">
            <a:extLst>
              <a:ext uri="{FF2B5EF4-FFF2-40B4-BE49-F238E27FC236}">
                <a16:creationId xmlns:a16="http://schemas.microsoft.com/office/drawing/2014/main" id="{528C999E-F092-40C5-8F3A-F143C4AE8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38" y="2408336"/>
            <a:ext cx="5924463" cy="2594884"/>
          </a:xfrm>
          <a:prstGeom prst="rect">
            <a:avLst/>
          </a:prstGeom>
        </p:spPr>
      </p:pic>
      <p:sp>
        <p:nvSpPr>
          <p:cNvPr id="14" name="文本框 13">
            <a:extLst>
              <a:ext uri="{FF2B5EF4-FFF2-40B4-BE49-F238E27FC236}">
                <a16:creationId xmlns:a16="http://schemas.microsoft.com/office/drawing/2014/main" id="{C3FB3686-777F-4FD8-BAC9-06D10747DF32}"/>
              </a:ext>
            </a:extLst>
          </p:cNvPr>
          <p:cNvSpPr txBox="1"/>
          <p:nvPr/>
        </p:nvSpPr>
        <p:spPr>
          <a:xfrm>
            <a:off x="546968" y="5297840"/>
            <a:ext cx="7353210" cy="369332"/>
          </a:xfrm>
          <a:prstGeom prst="rect">
            <a:avLst/>
          </a:prstGeom>
          <a:noFill/>
        </p:spPr>
        <p:txBody>
          <a:bodyPr wrap="square">
            <a:spAutoFit/>
          </a:bodyPr>
          <a:lstStyle/>
          <a:p>
            <a:r>
              <a:rPr lang="en-US" altLang="zh-CN" dirty="0"/>
              <a:t>View</a:t>
            </a:r>
            <a:r>
              <a:rPr lang="zh-CN" altLang="en-US" dirty="0"/>
              <a:t>可在保留色彩的同时，将三维图投影至</a:t>
            </a:r>
            <a:r>
              <a:rPr lang="en-US" altLang="zh-CN" dirty="0"/>
              <a:t>X-Y</a:t>
            </a:r>
            <a:r>
              <a:rPr lang="zh-CN" altLang="en-US" dirty="0"/>
              <a:t>平面</a:t>
            </a:r>
          </a:p>
        </p:txBody>
      </p:sp>
    </p:spTree>
    <p:custDataLst>
      <p:tags r:id="rId1"/>
    </p:custDataLst>
    <p:extLst>
      <p:ext uri="{BB962C8B-B14F-4D97-AF65-F5344CB8AC3E}">
        <p14:creationId xmlns:p14="http://schemas.microsoft.com/office/powerpoint/2010/main" val="186934325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0" y="476435"/>
            <a:ext cx="4541855" cy="1131301"/>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交叉知识</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绘图常用指令</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3"/>
          <a:srcRect l="16956" t="12379" r="18745" b="32552"/>
          <a:stretch>
            <a:fillRect/>
          </a:stretch>
        </p:blipFill>
        <p:spPr>
          <a:xfrm>
            <a:off x="7945120" y="332105"/>
            <a:ext cx="1198880" cy="1189355"/>
          </a:xfrm>
          <a:prstGeom prst="rect">
            <a:avLst/>
          </a:prstGeom>
          <a:noFill/>
          <a:ln w="9525">
            <a:noFill/>
          </a:ln>
        </p:spPr>
      </p:pic>
      <p:sp>
        <p:nvSpPr>
          <p:cNvPr id="19" name="文本框 18">
            <a:extLst>
              <a:ext uri="{FF2B5EF4-FFF2-40B4-BE49-F238E27FC236}">
                <a16:creationId xmlns:a16="http://schemas.microsoft.com/office/drawing/2014/main" id="{8145BE5F-2AC4-44E4-B193-6DE19F2AAFC3}"/>
              </a:ext>
            </a:extLst>
          </p:cNvPr>
          <p:cNvSpPr txBox="1"/>
          <p:nvPr/>
        </p:nvSpPr>
        <p:spPr>
          <a:xfrm>
            <a:off x="381110" y="1939840"/>
            <a:ext cx="3505108" cy="3747180"/>
          </a:xfrm>
          <a:prstGeom prst="rect">
            <a:avLst/>
          </a:prstGeom>
          <a:noFill/>
        </p:spPr>
        <p:txBody>
          <a:bodyPr wrap="square">
            <a:spAutoFit/>
          </a:bodyPr>
          <a:lstStyle/>
          <a:p>
            <a:pPr>
              <a:lnSpc>
                <a:spcPct val="150000"/>
              </a:lnSpc>
            </a:pPr>
            <a:r>
              <a:rPr lang="en-US" altLang="zh-CN" sz="2000" b="0" i="0" u="none" strike="noStrike" baseline="0" dirty="0">
                <a:solidFill>
                  <a:srgbClr val="C00000"/>
                </a:solidFill>
                <a:latin typeface="Courier New" panose="02070309020205020404" pitchFamily="49" charset="0"/>
              </a:rPr>
              <a:t>*</a:t>
            </a:r>
            <a:r>
              <a:rPr lang="en-US" altLang="zh-CN" sz="2000" dirty="0">
                <a:solidFill>
                  <a:srgbClr val="C00000"/>
                </a:solidFill>
                <a:latin typeface="Courier New" panose="02070309020205020404" pitchFamily="49" charset="0"/>
              </a:rPr>
              <a:t>hold on/hold off </a:t>
            </a:r>
            <a:endParaRPr lang="en-US" altLang="zh-CN" sz="2000" b="0" i="0" u="none" strike="noStrike" baseline="0" dirty="0">
              <a:solidFill>
                <a:srgbClr val="C00000"/>
              </a:solidFill>
              <a:latin typeface="Courier New" panose="02070309020205020404" pitchFamily="49" charset="0"/>
            </a:endParaRPr>
          </a:p>
          <a:p>
            <a:pPr>
              <a:lnSpc>
                <a:spcPct val="150000"/>
              </a:lnSpc>
            </a:pPr>
            <a:r>
              <a:rPr lang="en-US" altLang="zh-CN" sz="2000" dirty="0">
                <a:solidFill>
                  <a:srgbClr val="C00000"/>
                </a:solidFill>
                <a:latin typeface="Courier New" panose="02070309020205020404" pitchFamily="49" charset="0"/>
              </a:rPr>
              <a:t>*</a:t>
            </a:r>
            <a:r>
              <a:rPr lang="en-US" altLang="zh-CN" sz="2000" dirty="0" err="1">
                <a:solidFill>
                  <a:srgbClr val="C00000"/>
                </a:solidFill>
                <a:latin typeface="Courier New" panose="02070309020205020404" pitchFamily="49" charset="0"/>
              </a:rPr>
              <a:t>colorbar</a:t>
            </a:r>
            <a:endParaRPr lang="en-US" altLang="zh-CN" sz="2000" dirty="0">
              <a:solidFill>
                <a:srgbClr val="C00000"/>
              </a:solidFill>
              <a:latin typeface="Courier New" panose="02070309020205020404" pitchFamily="49" charset="0"/>
            </a:endParaRPr>
          </a:p>
          <a:p>
            <a:pPr>
              <a:lnSpc>
                <a:spcPct val="150000"/>
              </a:lnSpc>
            </a:pPr>
            <a:r>
              <a:rPr lang="en-US" altLang="zh-CN" sz="2000" dirty="0">
                <a:solidFill>
                  <a:srgbClr val="C00000"/>
                </a:solidFill>
                <a:latin typeface="Courier New" panose="02070309020205020404" pitchFamily="49" charset="0"/>
              </a:rPr>
              <a:t>*</a:t>
            </a:r>
            <a:r>
              <a:rPr lang="en-US" altLang="zh-CN" sz="2000" dirty="0" err="1">
                <a:solidFill>
                  <a:srgbClr val="C00000"/>
                </a:solidFill>
                <a:latin typeface="Courier New" panose="02070309020205020404" pitchFamily="49" charset="0"/>
              </a:rPr>
              <a:t>xlim</a:t>
            </a:r>
            <a:r>
              <a:rPr lang="en-US" altLang="zh-CN" sz="2000" dirty="0">
                <a:solidFill>
                  <a:srgbClr val="C00000"/>
                </a:solidFill>
                <a:latin typeface="Courier New" panose="02070309020205020404" pitchFamily="49" charset="0"/>
              </a:rPr>
              <a:t>([</a:t>
            </a:r>
            <a:r>
              <a:rPr lang="en-US" altLang="zh-CN" sz="2000" dirty="0" err="1">
                <a:solidFill>
                  <a:srgbClr val="C00000"/>
                </a:solidFill>
                <a:latin typeface="Courier New" panose="02070309020205020404" pitchFamily="49" charset="0"/>
              </a:rPr>
              <a:t>x1,x2</a:t>
            </a:r>
            <a:r>
              <a:rPr lang="en-US" altLang="zh-CN" sz="2000" dirty="0">
                <a:solidFill>
                  <a:srgbClr val="C00000"/>
                </a:solidFill>
                <a:latin typeface="Courier New" panose="02070309020205020404" pitchFamily="49" charset="0"/>
              </a:rPr>
              <a:t>])/</a:t>
            </a:r>
            <a:r>
              <a:rPr lang="en-US" altLang="zh-CN" sz="2000" dirty="0" err="1">
                <a:solidFill>
                  <a:srgbClr val="C00000"/>
                </a:solidFill>
                <a:latin typeface="Courier New" panose="02070309020205020404" pitchFamily="49" charset="0"/>
              </a:rPr>
              <a:t>ylim</a:t>
            </a:r>
            <a:endParaRPr lang="en-US" altLang="zh-CN" sz="2000" dirty="0">
              <a:solidFill>
                <a:srgbClr val="C00000"/>
              </a:solidFill>
              <a:latin typeface="Courier New" panose="02070309020205020404" pitchFamily="49" charset="0"/>
            </a:endParaRPr>
          </a:p>
          <a:p>
            <a:pPr>
              <a:lnSpc>
                <a:spcPct val="150000"/>
              </a:lnSpc>
            </a:pPr>
            <a:r>
              <a:rPr lang="en-US" altLang="zh-CN" sz="2000" dirty="0">
                <a:solidFill>
                  <a:srgbClr val="C00000"/>
                </a:solidFill>
                <a:latin typeface="Courier New" panose="02070309020205020404" pitchFamily="49" charset="0"/>
              </a:rPr>
              <a:t>*</a:t>
            </a:r>
            <a:r>
              <a:rPr lang="en-US" altLang="zh-CN" sz="2000" dirty="0" err="1">
                <a:solidFill>
                  <a:srgbClr val="C00000"/>
                </a:solidFill>
                <a:latin typeface="Courier New" panose="02070309020205020404" pitchFamily="49" charset="0"/>
              </a:rPr>
              <a:t>xlabel</a:t>
            </a:r>
            <a:r>
              <a:rPr lang="en-US" altLang="zh-CN" sz="2000" dirty="0">
                <a:solidFill>
                  <a:srgbClr val="C00000"/>
                </a:solidFill>
                <a:latin typeface="Courier New" panose="02070309020205020404" pitchFamily="49" charset="0"/>
              </a:rPr>
              <a:t>/</a:t>
            </a:r>
            <a:r>
              <a:rPr lang="en-US" altLang="zh-CN" sz="2000" dirty="0" err="1">
                <a:solidFill>
                  <a:srgbClr val="C00000"/>
                </a:solidFill>
                <a:latin typeface="Courier New" panose="02070309020205020404" pitchFamily="49" charset="0"/>
              </a:rPr>
              <a:t>ylabel</a:t>
            </a:r>
            <a:endParaRPr lang="en-US" altLang="zh-CN" sz="2000" dirty="0">
              <a:solidFill>
                <a:srgbClr val="C00000"/>
              </a:solidFill>
              <a:latin typeface="Courier New" panose="02070309020205020404" pitchFamily="49" charset="0"/>
            </a:endParaRPr>
          </a:p>
          <a:p>
            <a:pPr>
              <a:lnSpc>
                <a:spcPct val="150000"/>
              </a:lnSpc>
            </a:pPr>
            <a:r>
              <a:rPr lang="en-US" altLang="zh-CN" sz="2000" dirty="0">
                <a:solidFill>
                  <a:srgbClr val="C00000"/>
                </a:solidFill>
                <a:latin typeface="Courier New" panose="02070309020205020404" pitchFamily="49" charset="0"/>
              </a:rPr>
              <a:t>*title</a:t>
            </a:r>
          </a:p>
          <a:p>
            <a:pPr>
              <a:lnSpc>
                <a:spcPct val="150000"/>
              </a:lnSpc>
            </a:pPr>
            <a:r>
              <a:rPr lang="en-US" altLang="zh-CN" sz="2000" b="0" i="0" u="none" strike="noStrike" baseline="0" dirty="0">
                <a:solidFill>
                  <a:srgbClr val="C00000"/>
                </a:solidFill>
                <a:latin typeface="Courier New" panose="02070309020205020404" pitchFamily="49" charset="0"/>
              </a:rPr>
              <a:t>*axis </a:t>
            </a:r>
            <a:r>
              <a:rPr lang="en-US" altLang="zh-CN" sz="2000" dirty="0">
                <a:solidFill>
                  <a:srgbClr val="C00000"/>
                </a:solidFill>
                <a:latin typeface="Courier New" panose="02070309020205020404" pitchFamily="49" charset="0"/>
              </a:rPr>
              <a:t>on/</a:t>
            </a:r>
            <a:r>
              <a:rPr lang="en-US" altLang="zh-CN" sz="2000" dirty="0" err="1">
                <a:solidFill>
                  <a:srgbClr val="C00000"/>
                </a:solidFill>
                <a:latin typeface="Courier New" panose="02070309020205020404" pitchFamily="49" charset="0"/>
              </a:rPr>
              <a:t>aixs</a:t>
            </a:r>
            <a:r>
              <a:rPr lang="en-US" altLang="zh-CN" sz="2000" dirty="0">
                <a:solidFill>
                  <a:srgbClr val="C00000"/>
                </a:solidFill>
                <a:latin typeface="Courier New" panose="02070309020205020404" pitchFamily="49" charset="0"/>
              </a:rPr>
              <a:t> off</a:t>
            </a:r>
            <a:endParaRPr lang="en-US" altLang="zh-CN" sz="2000" b="0" i="0" u="none" strike="noStrike" baseline="0" dirty="0">
              <a:solidFill>
                <a:srgbClr val="C00000"/>
              </a:solidFill>
              <a:latin typeface="Courier New" panose="02070309020205020404" pitchFamily="49" charset="0"/>
            </a:endParaRPr>
          </a:p>
          <a:p>
            <a:pPr>
              <a:lnSpc>
                <a:spcPct val="150000"/>
              </a:lnSpc>
            </a:pPr>
            <a:r>
              <a:rPr lang="en-US" altLang="zh-CN" sz="2000" dirty="0">
                <a:solidFill>
                  <a:srgbClr val="C00000"/>
                </a:solidFill>
                <a:latin typeface="Courier New" panose="02070309020205020404" pitchFamily="49" charset="0"/>
              </a:rPr>
              <a:t>*text(</a:t>
            </a:r>
            <a:r>
              <a:rPr lang="en-US" altLang="zh-CN" sz="2000" dirty="0" err="1">
                <a:solidFill>
                  <a:srgbClr val="C00000"/>
                </a:solidFill>
                <a:latin typeface="Courier New" panose="02070309020205020404" pitchFamily="49" charset="0"/>
              </a:rPr>
              <a:t>x,y,’str</a:t>
            </a:r>
            <a:r>
              <a:rPr lang="en-US" altLang="zh-CN" sz="2000" dirty="0">
                <a:solidFill>
                  <a:srgbClr val="C00000"/>
                </a:solidFill>
                <a:latin typeface="Courier New" panose="02070309020205020404" pitchFamily="49" charset="0"/>
              </a:rPr>
              <a:t>’)</a:t>
            </a:r>
          </a:p>
          <a:p>
            <a:pPr>
              <a:lnSpc>
                <a:spcPct val="150000"/>
              </a:lnSpc>
            </a:pPr>
            <a:r>
              <a:rPr lang="en-US" altLang="zh-CN" sz="2000" b="0" i="0" u="none" strike="noStrike" baseline="0" dirty="0">
                <a:solidFill>
                  <a:srgbClr val="C00000"/>
                </a:solidFill>
                <a:latin typeface="Courier New" panose="02070309020205020404" pitchFamily="49" charset="0"/>
              </a:rPr>
              <a:t>*quiver(</a:t>
            </a:r>
            <a:r>
              <a:rPr lang="en-US" altLang="zh-CN" sz="2000" dirty="0" err="1">
                <a:solidFill>
                  <a:srgbClr val="C00000"/>
                </a:solidFill>
                <a:latin typeface="Courier New" panose="02070309020205020404" pitchFamily="49" charset="0"/>
              </a:rPr>
              <a:t>x1</a:t>
            </a:r>
            <a:r>
              <a:rPr lang="en-US" altLang="zh-CN" sz="2000" b="0" i="0" u="none" strike="noStrike" baseline="0" dirty="0" err="1">
                <a:solidFill>
                  <a:srgbClr val="C00000"/>
                </a:solidFill>
                <a:latin typeface="Courier New" panose="02070309020205020404" pitchFamily="49" charset="0"/>
              </a:rPr>
              <a:t>,y1,x2,y2</a:t>
            </a:r>
            <a:r>
              <a:rPr lang="en-US" altLang="zh-CN" sz="2000" b="0" i="0" u="none" strike="noStrike" baseline="0" dirty="0">
                <a:solidFill>
                  <a:srgbClr val="C00000"/>
                </a:solidFill>
                <a:latin typeface="Courier New" panose="02070309020205020404" pitchFamily="49" charset="0"/>
              </a:rPr>
              <a:t>) </a:t>
            </a:r>
          </a:p>
        </p:txBody>
      </p:sp>
      <p:sp>
        <p:nvSpPr>
          <p:cNvPr id="11" name="文本框 10">
            <a:extLst>
              <a:ext uri="{FF2B5EF4-FFF2-40B4-BE49-F238E27FC236}">
                <a16:creationId xmlns:a16="http://schemas.microsoft.com/office/drawing/2014/main" id="{62D95CFA-EF16-4DEF-8AB2-BB5EFAD744F7}"/>
              </a:ext>
            </a:extLst>
          </p:cNvPr>
          <p:cNvSpPr txBox="1"/>
          <p:nvPr/>
        </p:nvSpPr>
        <p:spPr>
          <a:xfrm>
            <a:off x="3956540" y="1939840"/>
            <a:ext cx="4349162" cy="3742756"/>
          </a:xfrm>
          <a:prstGeom prst="rect">
            <a:avLst/>
          </a:prstGeom>
          <a:noFill/>
        </p:spPr>
        <p:txBody>
          <a:bodyPr wrap="square">
            <a:spAutoFit/>
          </a:bodyPr>
          <a:lstStyle/>
          <a:p>
            <a:pPr>
              <a:lnSpc>
                <a:spcPct val="150000"/>
              </a:lnSpc>
            </a:pPr>
            <a:r>
              <a:rPr lang="zh-CN" altLang="en-US" sz="2000" dirty="0">
                <a:latin typeface="Courier New" panose="02070309020205020404" pitchFamily="49" charset="0"/>
              </a:rPr>
              <a:t>保持</a:t>
            </a:r>
            <a:r>
              <a:rPr lang="en-US" altLang="zh-CN" sz="2000" dirty="0">
                <a:latin typeface="Courier New" panose="02070309020205020404" pitchFamily="49" charset="0"/>
              </a:rPr>
              <a:t>/</a:t>
            </a:r>
            <a:r>
              <a:rPr lang="zh-CN" altLang="en-US" sz="2000" dirty="0">
                <a:latin typeface="Courier New" panose="02070309020205020404" pitchFamily="49" charset="0"/>
              </a:rPr>
              <a:t>不保持图像</a:t>
            </a:r>
            <a:endParaRPr lang="en-US" altLang="zh-CN" sz="2000" dirty="0">
              <a:latin typeface="Courier New" panose="02070309020205020404" pitchFamily="49" charset="0"/>
            </a:endParaRPr>
          </a:p>
          <a:p>
            <a:pPr>
              <a:lnSpc>
                <a:spcPct val="150000"/>
              </a:lnSpc>
            </a:pPr>
            <a:r>
              <a:rPr lang="zh-CN" altLang="en-US" sz="2000" b="0" i="0" u="none" strike="noStrike" baseline="0" dirty="0">
                <a:latin typeface="Courier New" panose="02070309020205020404" pitchFamily="49" charset="0"/>
              </a:rPr>
              <a:t>颜色栏</a:t>
            </a:r>
            <a:endParaRPr lang="en-US" altLang="zh-CN" sz="2000" b="0" i="0" u="none" strike="noStrike" baseline="0" dirty="0">
              <a:latin typeface="Courier New" panose="02070309020205020404" pitchFamily="49" charset="0"/>
            </a:endParaRPr>
          </a:p>
          <a:p>
            <a:pPr>
              <a:lnSpc>
                <a:spcPct val="150000"/>
              </a:lnSpc>
            </a:pPr>
            <a:r>
              <a:rPr lang="zh-CN" altLang="en-US" sz="2000" dirty="0">
                <a:latin typeface="Courier New" panose="02070309020205020404" pitchFamily="49" charset="0"/>
              </a:rPr>
              <a:t>更改坐标轴范围</a:t>
            </a:r>
            <a:endParaRPr lang="en-US" altLang="zh-CN" sz="2000" dirty="0">
              <a:latin typeface="Courier New" panose="02070309020205020404" pitchFamily="49" charset="0"/>
            </a:endParaRPr>
          </a:p>
          <a:p>
            <a:pPr>
              <a:lnSpc>
                <a:spcPct val="150000"/>
              </a:lnSpc>
            </a:pPr>
            <a:r>
              <a:rPr lang="zh-CN" altLang="en-US" sz="2000" dirty="0">
                <a:latin typeface="Courier New" panose="02070309020205020404" pitchFamily="49" charset="0"/>
              </a:rPr>
              <a:t>增加坐标轴标签</a:t>
            </a:r>
            <a:endParaRPr lang="en-US" altLang="zh-CN" sz="2000" dirty="0">
              <a:latin typeface="Courier New" panose="02070309020205020404" pitchFamily="49" charset="0"/>
            </a:endParaRPr>
          </a:p>
          <a:p>
            <a:pPr>
              <a:lnSpc>
                <a:spcPct val="150000"/>
              </a:lnSpc>
            </a:pPr>
            <a:r>
              <a:rPr lang="zh-CN" altLang="en-US" sz="2000" dirty="0">
                <a:latin typeface="Courier New" panose="02070309020205020404" pitchFamily="49" charset="0"/>
              </a:rPr>
              <a:t>增加图像标题</a:t>
            </a:r>
            <a:endParaRPr lang="en-US" altLang="zh-CN" sz="2000" dirty="0">
              <a:latin typeface="Courier New" panose="02070309020205020404" pitchFamily="49" charset="0"/>
            </a:endParaRPr>
          </a:p>
          <a:p>
            <a:pPr>
              <a:lnSpc>
                <a:spcPct val="150000"/>
              </a:lnSpc>
            </a:pPr>
            <a:r>
              <a:rPr lang="zh-CN" altLang="en-US" sz="2000" dirty="0">
                <a:latin typeface="Courier New" panose="02070309020205020404" pitchFamily="49" charset="0"/>
              </a:rPr>
              <a:t>打开</a:t>
            </a:r>
            <a:r>
              <a:rPr lang="en-US" altLang="zh-CN" sz="2000" dirty="0">
                <a:latin typeface="Courier New" panose="02070309020205020404" pitchFamily="49" charset="0"/>
              </a:rPr>
              <a:t>/</a:t>
            </a:r>
            <a:r>
              <a:rPr lang="zh-CN" altLang="en-US" sz="2000" dirty="0">
                <a:latin typeface="Courier New" panose="02070309020205020404" pitchFamily="49" charset="0"/>
              </a:rPr>
              <a:t>关闭坐标轴</a:t>
            </a:r>
            <a:endParaRPr lang="en-US" altLang="zh-CN" sz="2000" dirty="0">
              <a:latin typeface="Courier New" panose="02070309020205020404" pitchFamily="49" charset="0"/>
            </a:endParaRPr>
          </a:p>
          <a:p>
            <a:pPr>
              <a:lnSpc>
                <a:spcPct val="150000"/>
              </a:lnSpc>
            </a:pPr>
            <a:r>
              <a:rPr lang="zh-CN" altLang="en-US" sz="2000" b="0" i="0" u="none" strike="noStrike" baseline="0" dirty="0">
                <a:latin typeface="Courier New" panose="02070309020205020404" pitchFamily="49" charset="0"/>
              </a:rPr>
              <a:t>在</a:t>
            </a:r>
            <a:r>
              <a:rPr lang="en-US" altLang="zh-CN" sz="2000" b="0" i="0" u="none" strike="noStrike" baseline="0" dirty="0">
                <a:latin typeface="Courier New" panose="02070309020205020404" pitchFamily="49" charset="0"/>
              </a:rPr>
              <a:t>(</a:t>
            </a:r>
            <a:r>
              <a:rPr lang="en-US" altLang="zh-CN" sz="2000" b="0" i="0" u="none" strike="noStrike" baseline="0" dirty="0" err="1">
                <a:latin typeface="Courier New" panose="02070309020205020404" pitchFamily="49" charset="0"/>
              </a:rPr>
              <a:t>x,y</a:t>
            </a:r>
            <a:r>
              <a:rPr lang="en-US" altLang="zh-CN" sz="2000" b="0" i="0" u="none" strike="noStrike" baseline="0" dirty="0">
                <a:latin typeface="Courier New" panose="02070309020205020404" pitchFamily="49" charset="0"/>
              </a:rPr>
              <a:t>)</a:t>
            </a:r>
            <a:r>
              <a:rPr lang="zh-CN" altLang="en-US" sz="2000" b="0" i="0" u="none" strike="noStrike" baseline="0" dirty="0">
                <a:latin typeface="Courier New" panose="02070309020205020404" pitchFamily="49" charset="0"/>
              </a:rPr>
              <a:t>处添加文字</a:t>
            </a:r>
            <a:endParaRPr lang="en-US" altLang="zh-CN" sz="2000" b="0" i="0" u="none" strike="noStrike" baseline="0" dirty="0">
              <a:latin typeface="Courier New" panose="02070309020205020404" pitchFamily="49" charset="0"/>
            </a:endParaRPr>
          </a:p>
          <a:p>
            <a:pPr>
              <a:lnSpc>
                <a:spcPct val="150000"/>
              </a:lnSpc>
            </a:pPr>
            <a:r>
              <a:rPr lang="zh-CN" altLang="en-US" sz="2000" dirty="0">
                <a:latin typeface="Courier New" panose="02070309020205020404" pitchFamily="49" charset="0"/>
              </a:rPr>
              <a:t>生成</a:t>
            </a:r>
            <a:r>
              <a:rPr lang="en-US" altLang="zh-CN" sz="2000" dirty="0">
                <a:latin typeface="Courier New" panose="02070309020205020404" pitchFamily="49" charset="0"/>
              </a:rPr>
              <a:t>(</a:t>
            </a:r>
            <a:r>
              <a:rPr lang="en-US" altLang="zh-CN" sz="2000" dirty="0" err="1">
                <a:latin typeface="Courier New" panose="02070309020205020404" pitchFamily="49" charset="0"/>
              </a:rPr>
              <a:t>x1,y1</a:t>
            </a:r>
            <a:r>
              <a:rPr lang="en-US" altLang="zh-CN" sz="2000" dirty="0">
                <a:latin typeface="Courier New" panose="02070309020205020404" pitchFamily="49" charset="0"/>
              </a:rPr>
              <a:t>)</a:t>
            </a:r>
            <a:r>
              <a:rPr lang="zh-CN" altLang="en-US" sz="2000" dirty="0">
                <a:latin typeface="Courier New" panose="02070309020205020404" pitchFamily="49" charset="0"/>
              </a:rPr>
              <a:t>到</a:t>
            </a:r>
            <a:r>
              <a:rPr lang="en-US" altLang="zh-CN" sz="2000" dirty="0">
                <a:latin typeface="Courier New" panose="02070309020205020404" pitchFamily="49" charset="0"/>
              </a:rPr>
              <a:t>(</a:t>
            </a:r>
            <a:r>
              <a:rPr lang="en-US" altLang="zh-CN" sz="2000" dirty="0" err="1">
                <a:latin typeface="Courier New" panose="02070309020205020404" pitchFamily="49" charset="0"/>
              </a:rPr>
              <a:t>x2,y2</a:t>
            </a:r>
            <a:r>
              <a:rPr lang="en-US" altLang="zh-CN" sz="2000" dirty="0">
                <a:latin typeface="Courier New" panose="02070309020205020404" pitchFamily="49" charset="0"/>
              </a:rPr>
              <a:t>)</a:t>
            </a:r>
            <a:r>
              <a:rPr lang="zh-CN" altLang="en-US" sz="2000" dirty="0">
                <a:latin typeface="Courier New" panose="02070309020205020404" pitchFamily="49" charset="0"/>
              </a:rPr>
              <a:t>的箭头</a:t>
            </a:r>
            <a:endParaRPr lang="en-US" altLang="zh-CN" sz="2000" b="0" i="0" u="none" strike="noStrike" baseline="0" dirty="0">
              <a:latin typeface="Courier New" panose="02070309020205020404" pitchFamily="49" charset="0"/>
            </a:endParaRPr>
          </a:p>
        </p:txBody>
      </p:sp>
    </p:spTree>
    <p:custDataLst>
      <p:tags r:id="rId1"/>
    </p:custDataLst>
    <p:extLst>
      <p:ext uri="{BB962C8B-B14F-4D97-AF65-F5344CB8AC3E}">
        <p14:creationId xmlns:p14="http://schemas.microsoft.com/office/powerpoint/2010/main" val="3023346969"/>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句柄</a:t>
            </a:r>
            <a:r>
              <a:rPr kumimoji="0" lang="en-US" altLang="zh-CN"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窗口控制</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Tree>
    <p:custDataLst>
      <p:tags r:id="rId1"/>
    </p:custDataLst>
    <p:extLst>
      <p:ext uri="{BB962C8B-B14F-4D97-AF65-F5344CB8AC3E}">
        <p14:creationId xmlns:p14="http://schemas.microsoft.com/office/powerpoint/2010/main" val="60054888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句柄方法</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699BA395-B06D-4BBD-A217-7DD4FFC92E72}"/>
              </a:ext>
            </a:extLst>
          </p:cNvPr>
          <p:cNvSpPr txBox="1"/>
          <p:nvPr/>
        </p:nvSpPr>
        <p:spPr>
          <a:xfrm>
            <a:off x="647700" y="1485449"/>
            <a:ext cx="7353210" cy="369332"/>
          </a:xfrm>
          <a:prstGeom prst="rect">
            <a:avLst/>
          </a:prstGeom>
          <a:noFill/>
        </p:spPr>
        <p:txBody>
          <a:bodyPr wrap="square">
            <a:spAutoFit/>
          </a:bodyPr>
          <a:lstStyle/>
          <a:p>
            <a:r>
              <a:rPr lang="zh-CN" altLang="en-US" dirty="0"/>
              <a:t>通过句柄可以对图像的参数进行一些后期修改</a:t>
            </a:r>
          </a:p>
        </p:txBody>
      </p:sp>
      <p:sp>
        <p:nvSpPr>
          <p:cNvPr id="11" name="文本框 10">
            <a:extLst>
              <a:ext uri="{FF2B5EF4-FFF2-40B4-BE49-F238E27FC236}">
                <a16:creationId xmlns:a16="http://schemas.microsoft.com/office/drawing/2014/main" id="{D40F8255-E0D0-49E2-A593-C0A68F0169B8}"/>
              </a:ext>
            </a:extLst>
          </p:cNvPr>
          <p:cNvSpPr txBox="1"/>
          <p:nvPr/>
        </p:nvSpPr>
        <p:spPr>
          <a:xfrm>
            <a:off x="647700" y="2130962"/>
            <a:ext cx="4036695" cy="1754326"/>
          </a:xfrm>
          <a:prstGeom prst="rect">
            <a:avLst/>
          </a:prstGeom>
          <a:noFill/>
        </p:spPr>
        <p:txBody>
          <a:bodyPr wrap="square">
            <a:spAutoFit/>
          </a:bodyPr>
          <a:lstStyle/>
          <a:p>
            <a:r>
              <a:rPr lang="it-IT" altLang="zh-CN" sz="1800" b="0" i="0" u="none" strike="noStrike" baseline="0" dirty="0">
                <a:solidFill>
                  <a:srgbClr val="000000"/>
                </a:solidFill>
                <a:latin typeface="Courier New" panose="02070309020205020404" pitchFamily="49" charset="0"/>
              </a:rPr>
              <a:t>x = linspace(-2*pi,2*pi);</a:t>
            </a:r>
          </a:p>
          <a:p>
            <a:r>
              <a:rPr lang="en-US" altLang="zh-CN" sz="1800" b="0" i="0" u="none" strike="noStrike" baseline="0" dirty="0" err="1">
                <a:solidFill>
                  <a:srgbClr val="000000"/>
                </a:solidFill>
                <a:latin typeface="Courier New" panose="02070309020205020404" pitchFamily="49" charset="0"/>
              </a:rPr>
              <a:t>y1</a:t>
            </a:r>
            <a:r>
              <a:rPr lang="en-US" altLang="zh-CN" sz="1800" b="0" i="0" u="none" strike="noStrike" baseline="0" dirty="0">
                <a:solidFill>
                  <a:srgbClr val="000000"/>
                </a:solidFill>
                <a:latin typeface="Courier New" panose="02070309020205020404" pitchFamily="49" charset="0"/>
              </a:rPr>
              <a:t> = sin(x);</a:t>
            </a:r>
          </a:p>
          <a:p>
            <a:r>
              <a:rPr lang="en-US" altLang="zh-CN" sz="1800" b="0" i="0" u="none" strike="noStrike" baseline="0" dirty="0" err="1">
                <a:solidFill>
                  <a:srgbClr val="000000"/>
                </a:solidFill>
                <a:latin typeface="Courier New" panose="02070309020205020404" pitchFamily="49" charset="0"/>
              </a:rPr>
              <a:t>y2</a:t>
            </a:r>
            <a:r>
              <a:rPr lang="en-US" altLang="zh-CN" sz="1800" b="0" i="0" u="none" strike="noStrike" baseline="0" dirty="0">
                <a:solidFill>
                  <a:srgbClr val="000000"/>
                </a:solidFill>
                <a:latin typeface="Courier New" panose="02070309020205020404" pitchFamily="49" charset="0"/>
              </a:rPr>
              <a:t> = cos(x);</a:t>
            </a:r>
          </a:p>
          <a:p>
            <a:r>
              <a:rPr lang="es-ES" altLang="zh-CN" sz="1800" b="0" i="0" u="none" strike="noStrike" baseline="0" dirty="0">
                <a:solidFill>
                  <a:srgbClr val="000000"/>
                </a:solidFill>
                <a:latin typeface="Courier New" panose="02070309020205020404" pitchFamily="49" charset="0"/>
              </a:rPr>
              <a:t>p = plot(x,y1,x,y2);</a:t>
            </a:r>
          </a:p>
          <a:p>
            <a:r>
              <a:rPr lang="en-US" altLang="zh-CN" sz="1800" b="0" i="0" u="none" strike="noStrike" baseline="0" dirty="0">
                <a:solidFill>
                  <a:srgbClr val="000000"/>
                </a:solidFill>
                <a:latin typeface="Courier New" panose="02070309020205020404" pitchFamily="49" charset="0"/>
              </a:rPr>
              <a:t>p(1).</a:t>
            </a:r>
            <a:r>
              <a:rPr lang="en-US" altLang="zh-CN" sz="1800" b="0" i="0" u="none" strike="noStrike" baseline="0" dirty="0" err="1">
                <a:solidFill>
                  <a:srgbClr val="000000"/>
                </a:solidFill>
                <a:latin typeface="Courier New" panose="02070309020205020404" pitchFamily="49" charset="0"/>
              </a:rPr>
              <a:t>LineWidth</a:t>
            </a:r>
            <a:r>
              <a:rPr lang="en-US" altLang="zh-CN" sz="1800" b="0" i="0" u="none" strike="noStrike" baseline="0" dirty="0">
                <a:solidFill>
                  <a:srgbClr val="000000"/>
                </a:solidFill>
                <a:latin typeface="Courier New" panose="02070309020205020404" pitchFamily="49" charset="0"/>
              </a:rPr>
              <a:t> = 2;</a:t>
            </a:r>
          </a:p>
          <a:p>
            <a:r>
              <a:rPr lang="en-US" altLang="zh-CN" sz="1800" b="0" i="0" u="none" strike="noStrike" baseline="0" dirty="0">
                <a:solidFill>
                  <a:srgbClr val="000000"/>
                </a:solidFill>
                <a:latin typeface="Courier New" panose="02070309020205020404" pitchFamily="49" charset="0"/>
              </a:rPr>
              <a:t>p(2).Marker = </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p:txBody>
      </p:sp>
      <p:pic>
        <p:nvPicPr>
          <p:cNvPr id="61442" name="Picture 2">
            <a:extLst>
              <a:ext uri="{FF2B5EF4-FFF2-40B4-BE49-F238E27FC236}">
                <a16:creationId xmlns:a16="http://schemas.microsoft.com/office/drawing/2014/main" id="{70F43FCB-A846-40DB-B842-A3A1C9C7E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1250" y="2219699"/>
            <a:ext cx="4343286" cy="325746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5DA73A1F-8730-4057-8E76-69E946F16EF8}"/>
              </a:ext>
            </a:extLst>
          </p:cNvPr>
          <p:cNvSpPr txBox="1"/>
          <p:nvPr/>
        </p:nvSpPr>
        <p:spPr>
          <a:xfrm>
            <a:off x="348707" y="5472750"/>
            <a:ext cx="8446586" cy="646331"/>
          </a:xfrm>
          <a:prstGeom prst="rect">
            <a:avLst/>
          </a:prstGeom>
          <a:noFill/>
        </p:spPr>
        <p:txBody>
          <a:bodyPr wrap="square">
            <a:spAutoFit/>
          </a:bodyPr>
          <a:lstStyle/>
          <a:p>
            <a:r>
              <a:rPr lang="zh-CN" altLang="en-US" dirty="0"/>
              <a:t>通过建立图像句柄，对第一条曲线的线宽与第二条曲线的标识进行修改</a:t>
            </a:r>
            <a:endParaRPr lang="en-US" altLang="zh-CN" dirty="0"/>
          </a:p>
          <a:p>
            <a:r>
              <a:rPr lang="en-US" altLang="zh-CN" dirty="0">
                <a:solidFill>
                  <a:srgbClr val="C00000"/>
                </a:solidFill>
              </a:rPr>
              <a:t>*</a:t>
            </a:r>
            <a:r>
              <a:rPr lang="zh-CN" altLang="en-US" dirty="0">
                <a:solidFill>
                  <a:srgbClr val="C00000"/>
                </a:solidFill>
              </a:rPr>
              <a:t>句柄能调用的特性，必须是图像所拥有的特性</a:t>
            </a:r>
          </a:p>
        </p:txBody>
      </p:sp>
    </p:spTree>
    <p:custDataLst>
      <p:tags r:id="rId1"/>
    </p:custDataLst>
    <p:extLst>
      <p:ext uri="{BB962C8B-B14F-4D97-AF65-F5344CB8AC3E}">
        <p14:creationId xmlns:p14="http://schemas.microsoft.com/office/powerpoint/2010/main" val="18317407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句柄方法</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699BA395-B06D-4BBD-A217-7DD4FFC92E72}"/>
              </a:ext>
            </a:extLst>
          </p:cNvPr>
          <p:cNvSpPr txBox="1"/>
          <p:nvPr/>
        </p:nvSpPr>
        <p:spPr>
          <a:xfrm>
            <a:off x="647700" y="1485449"/>
            <a:ext cx="4152894" cy="923330"/>
          </a:xfrm>
          <a:prstGeom prst="rect">
            <a:avLst/>
          </a:prstGeom>
          <a:noFill/>
        </p:spPr>
        <p:txBody>
          <a:bodyPr wrap="square">
            <a:spAutoFit/>
          </a:bodyPr>
          <a:lstStyle/>
          <a:p>
            <a:r>
              <a:rPr lang="en-US" altLang="zh-CN" dirty="0"/>
              <a:t>- </a:t>
            </a:r>
            <a:r>
              <a:rPr lang="en-US" altLang="zh-CN" dirty="0" err="1"/>
              <a:t>gcf</a:t>
            </a:r>
            <a:r>
              <a:rPr lang="en-US" altLang="zh-CN" dirty="0"/>
              <a:t> </a:t>
            </a:r>
            <a:r>
              <a:rPr lang="zh-CN" altLang="en-US" dirty="0"/>
              <a:t>返回当前</a:t>
            </a:r>
            <a:r>
              <a:rPr lang="en-US" altLang="zh-CN" dirty="0">
                <a:solidFill>
                  <a:srgbClr val="C00000"/>
                </a:solidFill>
              </a:rPr>
              <a:t>Figure </a:t>
            </a:r>
            <a:r>
              <a:rPr lang="zh-CN" altLang="en-US" dirty="0">
                <a:solidFill>
                  <a:srgbClr val="C00000"/>
                </a:solidFill>
              </a:rPr>
              <a:t>对象</a:t>
            </a:r>
            <a:r>
              <a:rPr lang="zh-CN" altLang="en-US" dirty="0"/>
              <a:t>的句柄值</a:t>
            </a:r>
          </a:p>
          <a:p>
            <a:r>
              <a:rPr lang="en-US" altLang="zh-CN" dirty="0"/>
              <a:t>- </a:t>
            </a:r>
            <a:r>
              <a:rPr lang="en-US" altLang="zh-CN" dirty="0" err="1"/>
              <a:t>gca</a:t>
            </a:r>
            <a:r>
              <a:rPr lang="en-US" altLang="zh-CN" dirty="0"/>
              <a:t> </a:t>
            </a:r>
            <a:r>
              <a:rPr lang="zh-CN" altLang="en-US" dirty="0"/>
              <a:t>返回当前</a:t>
            </a:r>
            <a:r>
              <a:rPr lang="en-US" altLang="zh-CN" dirty="0">
                <a:solidFill>
                  <a:srgbClr val="C00000"/>
                </a:solidFill>
              </a:rPr>
              <a:t>axes </a:t>
            </a:r>
            <a:r>
              <a:rPr lang="zh-CN" altLang="en-US" dirty="0">
                <a:solidFill>
                  <a:srgbClr val="C00000"/>
                </a:solidFill>
              </a:rPr>
              <a:t>对象</a:t>
            </a:r>
            <a:r>
              <a:rPr lang="zh-CN" altLang="en-US" dirty="0"/>
              <a:t>的句柄值</a:t>
            </a:r>
          </a:p>
          <a:p>
            <a:r>
              <a:rPr lang="en-US" altLang="zh-CN" dirty="0"/>
              <a:t>- </a:t>
            </a:r>
            <a:r>
              <a:rPr lang="en-US" altLang="zh-CN" dirty="0" err="1"/>
              <a:t>gco</a:t>
            </a:r>
            <a:r>
              <a:rPr lang="en-US" altLang="zh-CN" dirty="0"/>
              <a:t> </a:t>
            </a:r>
            <a:r>
              <a:rPr lang="zh-CN" altLang="en-US" dirty="0"/>
              <a:t>返回当前</a:t>
            </a:r>
            <a:r>
              <a:rPr lang="zh-CN" altLang="en-US" dirty="0">
                <a:solidFill>
                  <a:srgbClr val="C00000"/>
                </a:solidFill>
              </a:rPr>
              <a:t>鼠标单击</a:t>
            </a:r>
            <a:r>
              <a:rPr lang="zh-CN" altLang="en-US" dirty="0"/>
              <a:t>的句柄值</a:t>
            </a:r>
          </a:p>
        </p:txBody>
      </p:sp>
      <p:sp>
        <p:nvSpPr>
          <p:cNvPr id="13" name="文本框 12">
            <a:extLst>
              <a:ext uri="{FF2B5EF4-FFF2-40B4-BE49-F238E27FC236}">
                <a16:creationId xmlns:a16="http://schemas.microsoft.com/office/drawing/2014/main" id="{5DA73A1F-8730-4057-8E76-69E946F16EF8}"/>
              </a:ext>
            </a:extLst>
          </p:cNvPr>
          <p:cNvSpPr txBox="1"/>
          <p:nvPr/>
        </p:nvSpPr>
        <p:spPr>
          <a:xfrm>
            <a:off x="348707" y="5279912"/>
            <a:ext cx="8446586" cy="646331"/>
          </a:xfrm>
          <a:prstGeom prst="rect">
            <a:avLst/>
          </a:prstGeom>
          <a:noFill/>
        </p:spPr>
        <p:txBody>
          <a:bodyPr wrap="square">
            <a:spAutoFit/>
          </a:bodyPr>
          <a:lstStyle/>
          <a:p>
            <a:r>
              <a:rPr lang="zh-CN" altLang="en-US" dirty="0"/>
              <a:t>通过建立图像句柄，对图像中的文字进行修改</a:t>
            </a:r>
            <a:endParaRPr lang="en-US" altLang="zh-CN" dirty="0"/>
          </a:p>
          <a:p>
            <a:r>
              <a:rPr lang="en-US" altLang="zh-CN" dirty="0">
                <a:solidFill>
                  <a:srgbClr val="C00000"/>
                </a:solidFill>
              </a:rPr>
              <a:t>*</a:t>
            </a:r>
            <a:r>
              <a:rPr lang="zh-CN" altLang="en-US" dirty="0">
                <a:solidFill>
                  <a:srgbClr val="C00000"/>
                </a:solidFill>
              </a:rPr>
              <a:t>注意</a:t>
            </a:r>
            <a:r>
              <a:rPr lang="en-US" altLang="zh-CN" dirty="0" err="1">
                <a:solidFill>
                  <a:srgbClr val="C00000"/>
                </a:solidFill>
              </a:rPr>
              <a:t>gca</a:t>
            </a:r>
            <a:r>
              <a:rPr lang="zh-CN" altLang="en-US" dirty="0">
                <a:solidFill>
                  <a:srgbClr val="C00000"/>
                </a:solidFill>
              </a:rPr>
              <a:t>区分子窗口，若采用</a:t>
            </a:r>
            <a:r>
              <a:rPr lang="en-US" altLang="zh-CN" dirty="0">
                <a:solidFill>
                  <a:srgbClr val="C00000"/>
                </a:solidFill>
              </a:rPr>
              <a:t>subplot</a:t>
            </a:r>
            <a:r>
              <a:rPr lang="zh-CN" altLang="en-US" dirty="0">
                <a:solidFill>
                  <a:srgbClr val="C00000"/>
                </a:solidFill>
              </a:rPr>
              <a:t>需对每个</a:t>
            </a:r>
            <a:r>
              <a:rPr lang="en-US" altLang="zh-CN" dirty="0">
                <a:solidFill>
                  <a:srgbClr val="C00000"/>
                </a:solidFill>
              </a:rPr>
              <a:t>sub</a:t>
            </a:r>
            <a:r>
              <a:rPr lang="zh-CN" altLang="en-US" dirty="0">
                <a:solidFill>
                  <a:srgbClr val="C00000"/>
                </a:solidFill>
              </a:rPr>
              <a:t>获取句柄进行操作</a:t>
            </a:r>
          </a:p>
        </p:txBody>
      </p:sp>
      <p:sp>
        <p:nvSpPr>
          <p:cNvPr id="14" name="文本框 13">
            <a:extLst>
              <a:ext uri="{FF2B5EF4-FFF2-40B4-BE49-F238E27FC236}">
                <a16:creationId xmlns:a16="http://schemas.microsoft.com/office/drawing/2014/main" id="{34EA8AD8-3636-49F8-A771-0FFCFE457E70}"/>
              </a:ext>
            </a:extLst>
          </p:cNvPr>
          <p:cNvSpPr txBox="1"/>
          <p:nvPr/>
        </p:nvSpPr>
        <p:spPr>
          <a:xfrm>
            <a:off x="371370" y="3094825"/>
            <a:ext cx="4933740" cy="1477328"/>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plot(</a:t>
            </a:r>
            <a:r>
              <a:rPr lang="en-US" altLang="zh-CN" sz="1800" b="0" i="0" u="none" strike="noStrike" baseline="0" dirty="0" err="1">
                <a:solidFill>
                  <a:srgbClr val="000000"/>
                </a:solidFill>
                <a:latin typeface="Courier New" panose="02070309020205020404" pitchFamily="49" charset="0"/>
              </a:rPr>
              <a:t>0:0.01:10,sin</a:t>
            </a:r>
            <a:r>
              <a:rPr lang="en-US" altLang="zh-CN" sz="1800" b="0" i="0" u="none" strike="noStrike" baseline="0" dirty="0">
                <a:solidFill>
                  <a:srgbClr val="000000"/>
                </a:solidFill>
                <a:latin typeface="Courier New" panose="02070309020205020404" pitchFamily="49" charset="0"/>
              </a:rPr>
              <a:t>(0:0.01:10))</a:t>
            </a:r>
          </a:p>
          <a:p>
            <a:r>
              <a:rPr lang="en-US" altLang="zh-CN" sz="1800" b="0" i="0" u="none" strike="noStrike" baseline="0" dirty="0" err="1">
                <a:solidFill>
                  <a:srgbClr val="000000"/>
                </a:solidFill>
                <a:latin typeface="Courier New" panose="02070309020205020404" pitchFamily="49" charset="0"/>
              </a:rPr>
              <a:t>xlabel</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'x(mm)'</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err="1">
                <a:solidFill>
                  <a:srgbClr val="000000"/>
                </a:solidFill>
                <a:latin typeface="Courier New" panose="02070309020205020404" pitchFamily="49" charset="0"/>
              </a:rPr>
              <a:t>ylabel</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'y(mm)'</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set(</a:t>
            </a:r>
            <a:r>
              <a:rPr lang="en-US" altLang="zh-CN" sz="1800" b="0" i="0" u="none" strike="noStrike" baseline="0" dirty="0" err="1">
                <a:solidFill>
                  <a:srgbClr val="000000"/>
                </a:solidFill>
                <a:latin typeface="Courier New" panose="02070309020205020404" pitchFamily="49" charset="0"/>
              </a:rPr>
              <a:t>gca</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FontName</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'Times New Roman'</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FontSize</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,14)</a:t>
            </a:r>
          </a:p>
        </p:txBody>
      </p:sp>
      <p:pic>
        <p:nvPicPr>
          <p:cNvPr id="9" name="图片 8">
            <a:extLst>
              <a:ext uri="{FF2B5EF4-FFF2-40B4-BE49-F238E27FC236}">
                <a16:creationId xmlns:a16="http://schemas.microsoft.com/office/drawing/2014/main" id="{03A3FE15-1BB8-4E55-A32E-5BB44D517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594" y="2225031"/>
            <a:ext cx="3867136" cy="2900352"/>
          </a:xfrm>
          <a:prstGeom prst="rect">
            <a:avLst/>
          </a:prstGeom>
        </p:spPr>
      </p:pic>
    </p:spTree>
    <p:custDataLst>
      <p:tags r:id="rId1"/>
    </p:custDataLst>
    <p:extLst>
      <p:ext uri="{BB962C8B-B14F-4D97-AF65-F5344CB8AC3E}">
        <p14:creationId xmlns:p14="http://schemas.microsoft.com/office/powerpoint/2010/main" val="40385694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0" y="476435"/>
            <a:ext cx="457200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交叉知识</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-matlab</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动画</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3"/>
          <a:srcRect l="16956" t="12379" r="18745" b="32552"/>
          <a:stretch>
            <a:fillRect/>
          </a:stretch>
        </p:blipFill>
        <p:spPr>
          <a:xfrm>
            <a:off x="7945120" y="332105"/>
            <a:ext cx="1198880" cy="1189355"/>
          </a:xfrm>
          <a:prstGeom prst="rect">
            <a:avLst/>
          </a:prstGeom>
          <a:noFill/>
          <a:ln w="9525">
            <a:noFill/>
          </a:ln>
        </p:spPr>
      </p:pic>
      <p:sp>
        <p:nvSpPr>
          <p:cNvPr id="13" name="文本框 12">
            <a:extLst>
              <a:ext uri="{FF2B5EF4-FFF2-40B4-BE49-F238E27FC236}">
                <a16:creationId xmlns:a16="http://schemas.microsoft.com/office/drawing/2014/main" id="{601734DC-CACA-4045-A4F8-DF33E82A6D0A}"/>
              </a:ext>
            </a:extLst>
          </p:cNvPr>
          <p:cNvSpPr txBox="1"/>
          <p:nvPr/>
        </p:nvSpPr>
        <p:spPr>
          <a:xfrm>
            <a:off x="457308" y="1481441"/>
            <a:ext cx="7962794" cy="369332"/>
          </a:xfrm>
          <a:prstGeom prst="rect">
            <a:avLst/>
          </a:prstGeom>
          <a:noFill/>
        </p:spPr>
        <p:txBody>
          <a:bodyPr wrap="square">
            <a:spAutoFit/>
          </a:bodyPr>
          <a:lstStyle/>
          <a:p>
            <a:r>
              <a:rPr lang="zh-CN" altLang="en-US" dirty="0">
                <a:solidFill>
                  <a:srgbClr val="000000"/>
                </a:solidFill>
                <a:latin typeface="Courier New" panose="02070309020205020404" pitchFamily="49" charset="0"/>
              </a:rPr>
              <a:t>利用</a:t>
            </a:r>
            <a:r>
              <a:rPr lang="en-US" altLang="zh-CN" dirty="0" err="1">
                <a:solidFill>
                  <a:srgbClr val="000000"/>
                </a:solidFill>
                <a:latin typeface="Courier New" panose="02070309020205020404" pitchFamily="49" charset="0"/>
              </a:rPr>
              <a:t>gcf</a:t>
            </a:r>
            <a:r>
              <a:rPr lang="zh-CN" altLang="en-US" dirty="0">
                <a:solidFill>
                  <a:srgbClr val="000000"/>
                </a:solidFill>
                <a:latin typeface="Courier New" panose="02070309020205020404" pitchFamily="49" charset="0"/>
              </a:rPr>
              <a:t>读取当前图像窗口，添加至</a:t>
            </a:r>
            <a:r>
              <a:rPr lang="en-US" altLang="zh-CN" dirty="0">
                <a:solidFill>
                  <a:srgbClr val="000000"/>
                </a:solidFill>
                <a:latin typeface="Courier New" panose="02070309020205020404" pitchFamily="49" charset="0"/>
              </a:rPr>
              <a:t>gif</a:t>
            </a:r>
            <a:endParaRPr lang="en-US" altLang="zh-CN" sz="1800" b="0" i="0" u="none" strike="noStrike" baseline="0" dirty="0">
              <a:solidFill>
                <a:srgbClr val="000000"/>
              </a:solidFill>
              <a:latin typeface="Courier New" panose="02070309020205020404" pitchFamily="49" charset="0"/>
            </a:endParaRPr>
          </a:p>
        </p:txBody>
      </p:sp>
      <p:pic>
        <p:nvPicPr>
          <p:cNvPr id="8" name="图片 7">
            <a:extLst>
              <a:ext uri="{FF2B5EF4-FFF2-40B4-BE49-F238E27FC236}">
                <a16:creationId xmlns:a16="http://schemas.microsoft.com/office/drawing/2014/main" id="{04DC00B7-8CE2-4118-8767-97FD3F71F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04" y="1925183"/>
            <a:ext cx="4414790" cy="3487928"/>
          </a:xfrm>
          <a:prstGeom prst="rect">
            <a:avLst/>
          </a:prstGeom>
        </p:spPr>
      </p:pic>
      <p:sp>
        <p:nvSpPr>
          <p:cNvPr id="15" name="文本框 14">
            <a:extLst>
              <a:ext uri="{FF2B5EF4-FFF2-40B4-BE49-F238E27FC236}">
                <a16:creationId xmlns:a16="http://schemas.microsoft.com/office/drawing/2014/main" id="{63D3C12A-B4B5-4A48-946B-2EF2110C2EB2}"/>
              </a:ext>
            </a:extLst>
          </p:cNvPr>
          <p:cNvSpPr txBox="1"/>
          <p:nvPr/>
        </p:nvSpPr>
        <p:spPr>
          <a:xfrm>
            <a:off x="381110" y="5791138"/>
            <a:ext cx="4572000" cy="369332"/>
          </a:xfrm>
          <a:prstGeom prst="rect">
            <a:avLst/>
          </a:prstGeom>
          <a:noFill/>
        </p:spPr>
        <p:txBody>
          <a:bodyPr wrap="square">
            <a:spAutoFit/>
          </a:bodyPr>
          <a:lstStyle/>
          <a:p>
            <a:r>
              <a:rPr lang="zh-CN" altLang="en-US" dirty="0"/>
              <a:t>https://zhuanlan.zhihu.com/p/146564952</a:t>
            </a:r>
          </a:p>
        </p:txBody>
      </p:sp>
      <p:sp>
        <p:nvSpPr>
          <p:cNvPr id="18" name="文本框 17">
            <a:extLst>
              <a:ext uri="{FF2B5EF4-FFF2-40B4-BE49-F238E27FC236}">
                <a16:creationId xmlns:a16="http://schemas.microsoft.com/office/drawing/2014/main" id="{36F0047B-E799-4CD0-8860-89AFE4938A95}"/>
              </a:ext>
            </a:extLst>
          </p:cNvPr>
          <p:cNvSpPr txBox="1"/>
          <p:nvPr/>
        </p:nvSpPr>
        <p:spPr>
          <a:xfrm>
            <a:off x="381110" y="5459034"/>
            <a:ext cx="4572000" cy="369332"/>
          </a:xfrm>
          <a:prstGeom prst="rect">
            <a:avLst/>
          </a:prstGeom>
          <a:noFill/>
        </p:spPr>
        <p:txBody>
          <a:bodyPr wrap="square">
            <a:spAutoFit/>
          </a:bodyPr>
          <a:lstStyle/>
          <a:p>
            <a:r>
              <a:rPr lang="zh-CN" altLang="en-US" dirty="0"/>
              <a:t>新冠校园传播模型</a:t>
            </a:r>
          </a:p>
        </p:txBody>
      </p:sp>
      <p:sp>
        <p:nvSpPr>
          <p:cNvPr id="19" name="文本框 18">
            <a:extLst>
              <a:ext uri="{FF2B5EF4-FFF2-40B4-BE49-F238E27FC236}">
                <a16:creationId xmlns:a16="http://schemas.microsoft.com/office/drawing/2014/main" id="{8145BE5F-2AC4-44E4-B193-6DE19F2AAFC3}"/>
              </a:ext>
            </a:extLst>
          </p:cNvPr>
          <p:cNvSpPr txBox="1"/>
          <p:nvPr/>
        </p:nvSpPr>
        <p:spPr>
          <a:xfrm>
            <a:off x="4953110" y="3068983"/>
            <a:ext cx="3505108" cy="1200329"/>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a:t>
            </a:r>
            <a:r>
              <a:rPr lang="zh-CN" altLang="en-US" sz="1800" b="0" i="0" u="none" strike="noStrike" baseline="0" dirty="0">
                <a:solidFill>
                  <a:srgbClr val="000000"/>
                </a:solidFill>
                <a:latin typeface="Courier New" panose="02070309020205020404" pitchFamily="49" charset="0"/>
              </a:rPr>
              <a:t>利用</a:t>
            </a:r>
            <a:r>
              <a:rPr lang="en-US" altLang="zh-CN" sz="1800" b="0" i="0" u="none" strike="noStrike" baseline="0" dirty="0">
                <a:solidFill>
                  <a:srgbClr val="000000"/>
                </a:solidFill>
                <a:latin typeface="Courier New" panose="02070309020205020404" pitchFamily="49" charset="0"/>
              </a:rPr>
              <a:t>plot</a:t>
            </a:r>
            <a:r>
              <a:rPr lang="zh-CN" altLang="en-US" sz="1800" b="0" i="0" u="none" strike="noStrike" baseline="0" dirty="0">
                <a:solidFill>
                  <a:srgbClr val="000000"/>
                </a:solidFill>
                <a:latin typeface="Courier New" panose="02070309020205020404" pitchFamily="49" charset="0"/>
              </a:rPr>
              <a:t>绘制直线作为道路</a:t>
            </a:r>
            <a:endParaRPr lang="en-US" altLang="zh-CN" sz="1800" b="0" i="0" u="none" strike="noStrike" baseline="0"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a:t>
            </a:r>
            <a:r>
              <a:rPr lang="zh-CN" altLang="en-US" dirty="0">
                <a:solidFill>
                  <a:srgbClr val="000000"/>
                </a:solidFill>
                <a:latin typeface="Courier New" panose="02070309020205020404" pitchFamily="49" charset="0"/>
              </a:rPr>
              <a:t>关闭坐标轴</a:t>
            </a:r>
            <a:r>
              <a:rPr lang="en-US" altLang="zh-CN" dirty="0">
                <a:solidFill>
                  <a:srgbClr val="000000"/>
                </a:solidFill>
                <a:latin typeface="Courier New" panose="02070309020205020404" pitchFamily="49" charset="0"/>
              </a:rPr>
              <a:t>(axis off)</a:t>
            </a:r>
          </a:p>
          <a:p>
            <a:r>
              <a:rPr lang="en-US" altLang="zh-CN" sz="1800" b="0" i="0" u="none" strike="noStrike" baseline="0" dirty="0">
                <a:solidFill>
                  <a:srgbClr val="000000"/>
                </a:solidFill>
                <a:latin typeface="Courier New" panose="02070309020205020404" pitchFamily="49" charset="0"/>
              </a:rPr>
              <a:t>*</a:t>
            </a:r>
            <a:r>
              <a:rPr lang="zh-CN" altLang="en-US" sz="1800" b="0" i="0" u="none" strike="noStrike" baseline="0" dirty="0">
                <a:solidFill>
                  <a:srgbClr val="000000"/>
                </a:solidFill>
                <a:latin typeface="Courier New" panose="02070309020205020404" pitchFamily="49" charset="0"/>
              </a:rPr>
              <a:t>利用</a:t>
            </a:r>
            <a:r>
              <a:rPr lang="en-US" altLang="zh-CN" sz="1800" b="0" i="0" u="none" strike="noStrike" baseline="0" dirty="0">
                <a:solidFill>
                  <a:srgbClr val="000000"/>
                </a:solidFill>
                <a:latin typeface="Courier New" panose="02070309020205020404" pitchFamily="49" charset="0"/>
              </a:rPr>
              <a:t>scatter</a:t>
            </a:r>
            <a:r>
              <a:rPr lang="zh-CN" altLang="en-US" sz="1800" b="0" i="0" u="none" strike="noStrike" baseline="0" dirty="0">
                <a:solidFill>
                  <a:srgbClr val="000000"/>
                </a:solidFill>
                <a:latin typeface="Courier New" panose="02070309020205020404" pitchFamily="49" charset="0"/>
              </a:rPr>
              <a:t>绘制点作为人员</a:t>
            </a:r>
            <a:endParaRPr lang="en-US" altLang="zh-CN" sz="1800" b="0" i="0" u="none" strike="noStrike" baseline="0"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a:t>
            </a:r>
            <a:r>
              <a:rPr lang="zh-CN" altLang="en-US" dirty="0">
                <a:solidFill>
                  <a:srgbClr val="000000"/>
                </a:solidFill>
                <a:latin typeface="Courier New" panose="02070309020205020404" pitchFamily="49" charset="0"/>
              </a:rPr>
              <a:t>利用</a:t>
            </a:r>
            <a:r>
              <a:rPr lang="en-US" altLang="zh-CN" dirty="0">
                <a:solidFill>
                  <a:srgbClr val="000000"/>
                </a:solidFill>
                <a:latin typeface="Courier New" panose="02070309020205020404" pitchFamily="49" charset="0"/>
              </a:rPr>
              <a:t>text</a:t>
            </a:r>
            <a:r>
              <a:rPr lang="zh-CN" altLang="en-US" dirty="0">
                <a:solidFill>
                  <a:srgbClr val="000000"/>
                </a:solidFill>
                <a:latin typeface="Courier New" panose="02070309020205020404" pitchFamily="49" charset="0"/>
              </a:rPr>
              <a:t>添加文字</a:t>
            </a:r>
            <a:endParaRPr lang="en-US" altLang="zh-CN" sz="1800" b="0" i="0" u="none" strike="noStrike" baseline="0" dirty="0">
              <a:solidFill>
                <a:srgbClr val="000000"/>
              </a:solidFill>
              <a:latin typeface="Courier New" panose="02070309020205020404" pitchFamily="49" charset="0"/>
            </a:endParaRPr>
          </a:p>
        </p:txBody>
      </p:sp>
    </p:spTree>
    <p:custDataLst>
      <p:tags r:id="rId1"/>
    </p:custDataLst>
    <p:extLst>
      <p:ext uri="{BB962C8B-B14F-4D97-AF65-F5344CB8AC3E}">
        <p14:creationId xmlns:p14="http://schemas.microsoft.com/office/powerpoint/2010/main" val="425617109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0" y="476435"/>
            <a:ext cx="457200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交叉知识</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-matlab</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动画</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3"/>
          <a:srcRect l="16956" t="12379" r="18745" b="32552"/>
          <a:stretch>
            <a:fillRect/>
          </a:stretch>
        </p:blipFill>
        <p:spPr>
          <a:xfrm>
            <a:off x="7945120" y="332105"/>
            <a:ext cx="1198880" cy="1189355"/>
          </a:xfrm>
          <a:prstGeom prst="rect">
            <a:avLst/>
          </a:prstGeom>
          <a:noFill/>
          <a:ln w="9525">
            <a:noFill/>
          </a:ln>
        </p:spPr>
      </p:pic>
      <p:sp>
        <p:nvSpPr>
          <p:cNvPr id="13" name="文本框 12">
            <a:extLst>
              <a:ext uri="{FF2B5EF4-FFF2-40B4-BE49-F238E27FC236}">
                <a16:creationId xmlns:a16="http://schemas.microsoft.com/office/drawing/2014/main" id="{601734DC-CACA-4045-A4F8-DF33E82A6D0A}"/>
              </a:ext>
            </a:extLst>
          </p:cNvPr>
          <p:cNvSpPr txBox="1"/>
          <p:nvPr/>
        </p:nvSpPr>
        <p:spPr>
          <a:xfrm>
            <a:off x="457308" y="1481441"/>
            <a:ext cx="7962794" cy="369332"/>
          </a:xfrm>
          <a:prstGeom prst="rect">
            <a:avLst/>
          </a:prstGeom>
          <a:noFill/>
        </p:spPr>
        <p:txBody>
          <a:bodyPr wrap="square">
            <a:spAutoFit/>
          </a:bodyPr>
          <a:lstStyle/>
          <a:p>
            <a:r>
              <a:rPr lang="zh-CN" altLang="en-US" dirty="0">
                <a:solidFill>
                  <a:srgbClr val="000000"/>
                </a:solidFill>
                <a:latin typeface="Courier New" panose="02070309020205020404" pitchFamily="49" charset="0"/>
              </a:rPr>
              <a:t>利用</a:t>
            </a:r>
            <a:r>
              <a:rPr lang="en-US" altLang="zh-CN" dirty="0" err="1">
                <a:solidFill>
                  <a:srgbClr val="000000"/>
                </a:solidFill>
                <a:latin typeface="Courier New" panose="02070309020205020404" pitchFamily="49" charset="0"/>
              </a:rPr>
              <a:t>gcf</a:t>
            </a:r>
            <a:r>
              <a:rPr lang="zh-CN" altLang="en-US" dirty="0">
                <a:solidFill>
                  <a:srgbClr val="000000"/>
                </a:solidFill>
                <a:latin typeface="Courier New" panose="02070309020205020404" pitchFamily="49" charset="0"/>
              </a:rPr>
              <a:t>读取当前图像窗口，添加至</a:t>
            </a:r>
            <a:r>
              <a:rPr lang="en-US" altLang="zh-CN" dirty="0">
                <a:solidFill>
                  <a:srgbClr val="000000"/>
                </a:solidFill>
                <a:latin typeface="Courier New" panose="02070309020205020404" pitchFamily="49" charset="0"/>
              </a:rPr>
              <a:t>gif</a:t>
            </a:r>
            <a:endParaRPr lang="en-US" altLang="zh-CN" sz="1800" b="0" i="0" u="none" strike="noStrike" baseline="0" dirty="0">
              <a:solidFill>
                <a:srgbClr val="000000"/>
              </a:solidFill>
              <a:latin typeface="Courier New" panose="02070309020205020404" pitchFamily="49" charset="0"/>
            </a:endParaRPr>
          </a:p>
        </p:txBody>
      </p:sp>
      <p:sp>
        <p:nvSpPr>
          <p:cNvPr id="12" name="文本框 11">
            <a:extLst>
              <a:ext uri="{FF2B5EF4-FFF2-40B4-BE49-F238E27FC236}">
                <a16:creationId xmlns:a16="http://schemas.microsoft.com/office/drawing/2014/main" id="{6D0F10D2-C748-4984-B26A-C60E2A621F0F}"/>
              </a:ext>
            </a:extLst>
          </p:cNvPr>
          <p:cNvSpPr txBox="1"/>
          <p:nvPr/>
        </p:nvSpPr>
        <p:spPr>
          <a:xfrm>
            <a:off x="266753" y="2057436"/>
            <a:ext cx="8610494" cy="3970318"/>
          </a:xfrm>
          <a:prstGeom prst="rect">
            <a:avLst/>
          </a:prstGeom>
          <a:noFill/>
        </p:spPr>
        <p:txBody>
          <a:bodyPr wrap="square">
            <a:spAutoFit/>
          </a:bodyPr>
          <a:lstStyle/>
          <a:p>
            <a:r>
              <a:rPr lang="en-US" altLang="zh-CN" sz="1200" b="0" i="0" u="none" strike="noStrike" baseline="0" dirty="0" err="1">
                <a:solidFill>
                  <a:srgbClr val="000000"/>
                </a:solidFill>
                <a:latin typeface="Courier New" panose="02070309020205020404" pitchFamily="49" charset="0"/>
              </a:rPr>
              <a:t>clear;clc</a:t>
            </a:r>
            <a:r>
              <a:rPr lang="en-US" altLang="zh-CN" sz="1200" b="0" i="0" u="none" strike="noStrike" baseline="0" dirty="0">
                <a:solidFill>
                  <a:srgbClr val="000000"/>
                </a:solidFill>
                <a:latin typeface="Courier New" panose="02070309020205020404" pitchFamily="49" charset="0"/>
              </a:rPr>
              <a:t>;</a:t>
            </a:r>
          </a:p>
          <a:p>
            <a:r>
              <a:rPr lang="en-US" altLang="zh-CN" sz="1200" b="0" i="0" u="none" strike="noStrike" baseline="0" dirty="0" err="1">
                <a:solidFill>
                  <a:srgbClr val="000000"/>
                </a:solidFill>
                <a:latin typeface="Courier New" panose="02070309020205020404" pitchFamily="49" charset="0"/>
              </a:rPr>
              <a:t>writerObj</a:t>
            </a:r>
            <a:r>
              <a:rPr lang="en-US" altLang="zh-CN" sz="1200" b="0" i="0" u="none" strike="noStrike" baseline="0" dirty="0">
                <a:solidFill>
                  <a:srgbClr val="000000"/>
                </a:solidFill>
                <a:latin typeface="Courier New" panose="02070309020205020404" pitchFamily="49" charset="0"/>
              </a:rPr>
              <a:t>=</a:t>
            </a:r>
            <a:r>
              <a:rPr lang="en-US" altLang="zh-CN" sz="1200" b="0" i="0" u="none" strike="noStrike" baseline="0" dirty="0" err="1">
                <a:solidFill>
                  <a:srgbClr val="000000"/>
                </a:solidFill>
                <a:latin typeface="Courier New" panose="02070309020205020404" pitchFamily="49" charset="0"/>
              </a:rPr>
              <a:t>VideoWriter</a:t>
            </a:r>
            <a:r>
              <a:rPr lang="en-US" altLang="zh-CN" sz="1200" b="0" i="0" u="none" strike="noStrike" baseline="0" dirty="0">
                <a:solidFill>
                  <a:srgbClr val="000000"/>
                </a:solidFill>
                <a:latin typeface="Courier New" panose="02070309020205020404" pitchFamily="49" charset="0"/>
              </a:rPr>
              <a:t>(</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err="1">
                <a:solidFill>
                  <a:srgbClr val="A020F0"/>
                </a:solidFill>
                <a:latin typeface="Courier New" panose="02070309020205020404" pitchFamily="49" charset="0"/>
              </a:rPr>
              <a:t>W3</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a:solidFill>
                  <a:srgbClr val="000000"/>
                </a:solidFill>
                <a:latin typeface="Courier New" panose="02070309020205020404" pitchFamily="49" charset="0"/>
              </a:rPr>
              <a:t>,</a:t>
            </a:r>
            <a:r>
              <a:rPr lang="en-US" altLang="zh-CN" sz="1200" b="0" i="0" u="none" strike="noStrike" baseline="0" dirty="0">
                <a:solidFill>
                  <a:srgbClr val="A020F0"/>
                </a:solidFill>
                <a:latin typeface="Courier New" panose="02070309020205020404" pitchFamily="49" charset="0"/>
              </a:rPr>
              <a:t>'MPEG-4'</a:t>
            </a:r>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err="1">
                <a:solidFill>
                  <a:srgbClr val="000000"/>
                </a:solidFill>
                <a:latin typeface="Courier New" panose="02070309020205020404" pitchFamily="49" charset="0"/>
              </a:rPr>
              <a:t>loc_exis</a:t>
            </a:r>
            <a:r>
              <a:rPr lang="en-US" altLang="zh-CN" sz="1200" b="0" i="0" u="none" strike="noStrike" baseline="0" dirty="0">
                <a:solidFill>
                  <a:srgbClr val="000000"/>
                </a:solidFill>
                <a:latin typeface="Courier New" panose="02070309020205020404" pitchFamily="49" charset="0"/>
              </a:rPr>
              <a:t>=zeros(1,7);</a:t>
            </a:r>
          </a:p>
          <a:p>
            <a:r>
              <a:rPr lang="en-US" altLang="zh-CN" sz="1200" b="0" i="0" u="none" strike="noStrike" baseline="0" dirty="0" err="1">
                <a:solidFill>
                  <a:srgbClr val="000000"/>
                </a:solidFill>
                <a:latin typeface="Courier New" panose="02070309020205020404" pitchFamily="49" charset="0"/>
              </a:rPr>
              <a:t>writerObj.FrameRate</a:t>
            </a:r>
            <a:r>
              <a:rPr lang="en-US" altLang="zh-CN" sz="1200" b="0" i="0" u="none" strike="noStrike" baseline="0" dirty="0">
                <a:solidFill>
                  <a:srgbClr val="000000"/>
                </a:solidFill>
                <a:latin typeface="Courier New" panose="02070309020205020404" pitchFamily="49" charset="0"/>
              </a:rPr>
              <a:t>=100;</a:t>
            </a:r>
          </a:p>
          <a:p>
            <a:r>
              <a:rPr lang="en-US" altLang="zh-CN" sz="1200" b="0" i="0" u="none" strike="noStrike" baseline="0" dirty="0">
                <a:solidFill>
                  <a:srgbClr val="000000"/>
                </a:solidFill>
                <a:latin typeface="Courier New" panose="02070309020205020404" pitchFamily="49" charset="0"/>
              </a:rPr>
              <a:t>open(</a:t>
            </a:r>
            <a:r>
              <a:rPr lang="en-US" altLang="zh-CN" sz="1200" b="0" i="0" u="none" strike="noStrike" baseline="0" dirty="0" err="1">
                <a:solidFill>
                  <a:srgbClr val="000000"/>
                </a:solidFill>
                <a:latin typeface="Courier New" panose="02070309020205020404" pitchFamily="49" charset="0"/>
              </a:rPr>
              <a:t>writerObj</a:t>
            </a:r>
            <a:r>
              <a:rPr lang="en-US" altLang="zh-CN" sz="1200" b="0" i="0" u="none" strike="noStrike" baseline="0" dirty="0">
                <a:solidFill>
                  <a:srgbClr val="000000"/>
                </a:solidFill>
                <a:latin typeface="Courier New" panose="02070309020205020404" pitchFamily="49" charset="0"/>
              </a:rPr>
              <a:t>);   </a:t>
            </a:r>
          </a:p>
          <a:p>
            <a:r>
              <a:rPr lang="en-US" altLang="zh-CN" sz="1200" b="0" i="0" u="none" strike="noStrike" baseline="0" dirty="0">
                <a:solidFill>
                  <a:srgbClr val="000000"/>
                </a:solidFill>
                <a:latin typeface="Courier New" panose="02070309020205020404" pitchFamily="49" charset="0"/>
              </a:rPr>
              <a:t>filenames=</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err="1">
                <a:solidFill>
                  <a:srgbClr val="A020F0"/>
                </a:solidFill>
                <a:latin typeface="Courier New" panose="02070309020205020404" pitchFamily="49" charset="0"/>
              </a:rPr>
              <a:t>test.gif</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a:solidFill>
                  <a:srgbClr val="000000"/>
                </a:solidFill>
                <a:latin typeface="Courier New" panose="02070309020205020404" pitchFamily="49" charset="0"/>
              </a:rPr>
              <a:t>;</a:t>
            </a:r>
          </a:p>
          <a:p>
            <a:r>
              <a:rPr lang="en-US" altLang="zh-CN" sz="1200" b="0" i="0" u="none" strike="noStrike" baseline="0" dirty="0">
                <a:solidFill>
                  <a:srgbClr val="000000"/>
                </a:solidFill>
                <a:latin typeface="Courier New" panose="02070309020205020404" pitchFamily="49" charset="0"/>
              </a:rPr>
              <a:t>D=</a:t>
            </a:r>
            <a:r>
              <a:rPr lang="en-US" altLang="zh-CN" sz="1200" b="0" i="0" u="none" strike="noStrike" baseline="0" dirty="0" err="1">
                <a:solidFill>
                  <a:srgbClr val="000000"/>
                </a:solidFill>
                <a:latin typeface="Courier New" panose="02070309020205020404" pitchFamily="49" charset="0"/>
              </a:rPr>
              <a:t>randn</a:t>
            </a:r>
            <a:r>
              <a:rPr lang="en-US" altLang="zh-CN" sz="1200" b="0" i="0" u="none" strike="noStrike" baseline="0" dirty="0">
                <a:solidFill>
                  <a:srgbClr val="000000"/>
                </a:solidFill>
                <a:latin typeface="Courier New" panose="02070309020205020404" pitchFamily="49" charset="0"/>
              </a:rPr>
              <a:t>(1,100);</a:t>
            </a:r>
          </a:p>
          <a:p>
            <a:r>
              <a:rPr lang="en-US" altLang="zh-CN" sz="1200" b="0" i="0" u="none" strike="noStrike" baseline="0" dirty="0">
                <a:solidFill>
                  <a:srgbClr val="0000FF"/>
                </a:solidFill>
                <a:latin typeface="Courier New" panose="02070309020205020404" pitchFamily="49" charset="0"/>
              </a:rPr>
              <a:t>for</a:t>
            </a:r>
            <a:r>
              <a:rPr lang="en-US" altLang="zh-CN" sz="1200" b="0" i="0" u="none" strike="noStrike" baseline="0" dirty="0">
                <a:solidFill>
                  <a:srgbClr val="000000"/>
                </a:solidFill>
                <a:latin typeface="Courier New" panose="02070309020205020404" pitchFamily="49" charset="0"/>
              </a:rPr>
              <a:t> ii = 1:100</a:t>
            </a:r>
          </a:p>
          <a:p>
            <a:r>
              <a:rPr lang="it-IT" altLang="zh-CN" sz="1200" b="0" i="0" u="none" strike="noStrike" baseline="0" dirty="0">
                <a:solidFill>
                  <a:srgbClr val="000000"/>
                </a:solidFill>
                <a:latin typeface="Courier New" panose="02070309020205020404" pitchFamily="49" charset="0"/>
              </a:rPr>
              <a:t>    scatter(1:ii,D(1:ii))</a:t>
            </a:r>
          </a:p>
          <a:p>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err="1">
                <a:solidFill>
                  <a:srgbClr val="000000"/>
                </a:solidFill>
                <a:latin typeface="Courier New" panose="02070309020205020404" pitchFamily="49" charset="0"/>
              </a:rPr>
              <a:t>xlim</a:t>
            </a:r>
            <a:r>
              <a:rPr lang="en-US" altLang="zh-CN" sz="1200" b="0" i="0" u="none" strike="noStrike" baseline="0" dirty="0">
                <a:solidFill>
                  <a:srgbClr val="000000"/>
                </a:solidFill>
                <a:latin typeface="Courier New" panose="02070309020205020404" pitchFamily="49" charset="0"/>
              </a:rPr>
              <a:t>([1 100])</a:t>
            </a:r>
          </a:p>
          <a:p>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err="1">
                <a:solidFill>
                  <a:srgbClr val="000000"/>
                </a:solidFill>
                <a:latin typeface="Courier New" panose="02070309020205020404" pitchFamily="49" charset="0"/>
              </a:rPr>
              <a:t>ylim</a:t>
            </a:r>
            <a:r>
              <a:rPr lang="en-US" altLang="zh-CN" sz="1200" b="0" i="0" u="none" strike="noStrike" baseline="0" dirty="0">
                <a:solidFill>
                  <a:srgbClr val="000000"/>
                </a:solidFill>
                <a:latin typeface="Courier New" panose="02070309020205020404" pitchFamily="49" charset="0"/>
              </a:rPr>
              <a:t>([-5,5])</a:t>
            </a:r>
          </a:p>
          <a:p>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err="1">
                <a:solidFill>
                  <a:srgbClr val="000000"/>
                </a:solidFill>
                <a:latin typeface="Courier New" panose="02070309020205020404" pitchFamily="49" charset="0"/>
              </a:rPr>
              <a:t>drawnow</a:t>
            </a:r>
            <a:endParaRPr lang="en-US" altLang="zh-CN" sz="1200" b="0" i="0" u="none" strike="noStrike" baseline="0" dirty="0">
              <a:solidFill>
                <a:srgbClr val="000000"/>
              </a:solidFill>
              <a:latin typeface="Courier New" panose="02070309020205020404" pitchFamily="49" charset="0"/>
            </a:endParaRPr>
          </a:p>
          <a:p>
            <a:r>
              <a:rPr lang="en-US" altLang="zh-CN" sz="1200" b="0" i="0" u="none" strike="noStrike" baseline="0" dirty="0">
                <a:solidFill>
                  <a:srgbClr val="000000"/>
                </a:solidFill>
                <a:latin typeface="Courier New" panose="02070309020205020404" pitchFamily="49" charset="0"/>
              </a:rPr>
              <a:t>    frame = </a:t>
            </a:r>
            <a:r>
              <a:rPr lang="en-US" altLang="zh-CN" sz="1200" b="0" i="0" u="none" strike="noStrike" baseline="0" dirty="0" err="1">
                <a:solidFill>
                  <a:srgbClr val="000000"/>
                </a:solidFill>
                <a:latin typeface="Courier New" panose="02070309020205020404" pitchFamily="49" charset="0"/>
              </a:rPr>
              <a:t>getframe</a:t>
            </a:r>
            <a:r>
              <a:rPr lang="en-US" altLang="zh-CN" sz="1200" b="0" i="0" u="none" strike="noStrike" baseline="0" dirty="0">
                <a:solidFill>
                  <a:srgbClr val="000000"/>
                </a:solidFill>
                <a:latin typeface="Courier New" panose="02070309020205020404" pitchFamily="49" charset="0"/>
              </a:rPr>
              <a:t>;         </a:t>
            </a:r>
          </a:p>
          <a:p>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err="1">
                <a:solidFill>
                  <a:srgbClr val="000000"/>
                </a:solidFill>
                <a:latin typeface="Courier New" panose="02070309020205020404" pitchFamily="49" charset="0"/>
              </a:rPr>
              <a:t>im</a:t>
            </a:r>
            <a:r>
              <a:rPr lang="en-US" altLang="zh-CN" sz="1200" b="0" i="0" u="none" strike="noStrike" baseline="0" dirty="0">
                <a:solidFill>
                  <a:srgbClr val="000000"/>
                </a:solidFill>
                <a:latin typeface="Courier New" panose="02070309020205020404" pitchFamily="49" charset="0"/>
              </a:rPr>
              <a:t>=</a:t>
            </a:r>
            <a:r>
              <a:rPr lang="en-US" altLang="zh-CN" sz="1200" b="0" i="0" u="none" strike="noStrike" baseline="0" dirty="0" err="1">
                <a:solidFill>
                  <a:srgbClr val="000000"/>
                </a:solidFill>
                <a:latin typeface="Courier New" panose="02070309020205020404" pitchFamily="49" charset="0"/>
              </a:rPr>
              <a:t>frame2im</a:t>
            </a:r>
            <a:r>
              <a:rPr lang="en-US" altLang="zh-CN" sz="1200" b="0" i="0" u="none" strike="noStrike" baseline="0" dirty="0">
                <a:solidFill>
                  <a:srgbClr val="000000"/>
                </a:solidFill>
                <a:latin typeface="Courier New" panose="02070309020205020404" pitchFamily="49" charset="0"/>
              </a:rPr>
              <a:t>(frame);</a:t>
            </a:r>
          </a:p>
          <a:p>
            <a:r>
              <a:rPr lang="de-DE" altLang="zh-CN" sz="1200" b="0" i="0" u="none" strike="noStrike" baseline="0" dirty="0">
                <a:solidFill>
                  <a:srgbClr val="000000"/>
                </a:solidFill>
                <a:latin typeface="Courier New" panose="02070309020205020404" pitchFamily="49" charset="0"/>
              </a:rPr>
              <a:t>    [A,mao]=rgb2ind(im,256);</a:t>
            </a:r>
          </a:p>
          <a:p>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err="1">
                <a:solidFill>
                  <a:srgbClr val="000000"/>
                </a:solidFill>
                <a:latin typeface="Courier New" panose="02070309020205020404" pitchFamily="49" charset="0"/>
              </a:rPr>
              <a:t>writeVideo</a:t>
            </a:r>
            <a:r>
              <a:rPr lang="en-US" altLang="zh-CN" sz="1200" b="0" i="0" u="none" strike="noStrike" baseline="0" dirty="0">
                <a:solidFill>
                  <a:srgbClr val="000000"/>
                </a:solidFill>
                <a:latin typeface="Courier New" panose="02070309020205020404" pitchFamily="49" charset="0"/>
              </a:rPr>
              <a:t>(</a:t>
            </a:r>
            <a:r>
              <a:rPr lang="en-US" altLang="zh-CN" sz="1200" b="0" i="0" u="none" strike="noStrike" baseline="0" dirty="0" err="1">
                <a:solidFill>
                  <a:srgbClr val="000000"/>
                </a:solidFill>
                <a:latin typeface="Courier New" panose="02070309020205020404" pitchFamily="49" charset="0"/>
              </a:rPr>
              <a:t>writerObj,frame</a:t>
            </a:r>
            <a:r>
              <a:rPr lang="en-US" altLang="zh-CN" sz="1200" b="0" i="0" u="none" strike="noStrike" baseline="0" dirty="0">
                <a:solidFill>
                  <a:srgbClr val="000000"/>
                </a:solidFill>
                <a:latin typeface="Courier New" panose="02070309020205020404" pitchFamily="49" charset="0"/>
              </a:rPr>
              <a:t>);</a:t>
            </a:r>
          </a:p>
          <a:p>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a:solidFill>
                  <a:srgbClr val="0000FF"/>
                </a:solidFill>
                <a:latin typeface="Courier New" panose="02070309020205020404" pitchFamily="49" charset="0"/>
              </a:rPr>
              <a:t>if</a:t>
            </a:r>
            <a:r>
              <a:rPr lang="en-US" altLang="zh-CN" sz="1200" b="0" i="0" u="none" strike="noStrike" baseline="0" dirty="0">
                <a:solidFill>
                  <a:srgbClr val="000000"/>
                </a:solidFill>
                <a:latin typeface="Courier New" panose="02070309020205020404" pitchFamily="49" charset="0"/>
              </a:rPr>
              <a:t> ii==1</a:t>
            </a:r>
          </a:p>
          <a:p>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err="1">
                <a:solidFill>
                  <a:srgbClr val="000000"/>
                </a:solidFill>
                <a:latin typeface="Courier New" panose="02070309020205020404" pitchFamily="49" charset="0"/>
              </a:rPr>
              <a:t>imwrite</a:t>
            </a:r>
            <a:r>
              <a:rPr lang="en-US" altLang="zh-CN" sz="1200" b="0" i="0" u="none" strike="noStrike" baseline="0" dirty="0">
                <a:solidFill>
                  <a:srgbClr val="000000"/>
                </a:solidFill>
                <a:latin typeface="Courier New" panose="02070309020205020404" pitchFamily="49" charset="0"/>
              </a:rPr>
              <a:t>(A,mao,filenames,</a:t>
            </a:r>
            <a:r>
              <a:rPr lang="en-US" altLang="zh-CN" sz="1200" b="0" i="0" u="none" strike="noStrike" baseline="0" dirty="0">
                <a:solidFill>
                  <a:srgbClr val="A020F0"/>
                </a:solidFill>
                <a:latin typeface="Courier New" panose="02070309020205020404" pitchFamily="49" charset="0"/>
              </a:rPr>
              <a:t>'gif'</a:t>
            </a:r>
            <a:r>
              <a:rPr lang="en-US" altLang="zh-CN" sz="1200" b="0" i="0" u="none" strike="noStrike" baseline="0" dirty="0">
                <a:solidFill>
                  <a:srgbClr val="000000"/>
                </a:solidFill>
                <a:latin typeface="Courier New" panose="02070309020205020404" pitchFamily="49" charset="0"/>
              </a:rPr>
              <a:t>,</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err="1">
                <a:solidFill>
                  <a:srgbClr val="A020F0"/>
                </a:solidFill>
                <a:latin typeface="Courier New" panose="02070309020205020404" pitchFamily="49" charset="0"/>
              </a:rPr>
              <a:t>LoopCount</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a:solidFill>
                  <a:srgbClr val="000000"/>
                </a:solidFill>
                <a:latin typeface="Courier New" panose="02070309020205020404" pitchFamily="49" charset="0"/>
              </a:rPr>
              <a:t>,Inf,</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err="1">
                <a:solidFill>
                  <a:srgbClr val="A020F0"/>
                </a:solidFill>
                <a:latin typeface="Courier New" panose="02070309020205020404" pitchFamily="49" charset="0"/>
              </a:rPr>
              <a:t>DelayTime</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a:solidFill>
                  <a:srgbClr val="000000"/>
                </a:solidFill>
                <a:latin typeface="Courier New" panose="02070309020205020404" pitchFamily="49" charset="0"/>
              </a:rPr>
              <a:t>,0.01);</a:t>
            </a:r>
          </a:p>
          <a:p>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a:solidFill>
                  <a:srgbClr val="0000FF"/>
                </a:solidFill>
                <a:latin typeface="Courier New" panose="02070309020205020404" pitchFamily="49" charset="0"/>
              </a:rPr>
              <a:t>else</a:t>
            </a:r>
          </a:p>
          <a:p>
            <a:r>
              <a:rPr lang="en-US" altLang="zh-CN" sz="1200" dirty="0">
                <a:solidFill>
                  <a:srgbClr val="0000FF"/>
                </a:solidFill>
                <a:latin typeface="Courier New" panose="02070309020205020404" pitchFamily="49" charset="0"/>
              </a:rPr>
              <a:t>        </a:t>
            </a:r>
            <a:r>
              <a:rPr lang="en-US" altLang="zh-CN" sz="1200" b="0" i="0" u="none" strike="noStrike" baseline="0" dirty="0" err="1">
                <a:solidFill>
                  <a:srgbClr val="000000"/>
                </a:solidFill>
                <a:latin typeface="Courier New" panose="02070309020205020404" pitchFamily="49" charset="0"/>
              </a:rPr>
              <a:t>imwrite</a:t>
            </a:r>
            <a:r>
              <a:rPr lang="en-US" altLang="zh-CN" sz="1200" b="0" i="0" u="none" strike="noStrike" baseline="0" dirty="0">
                <a:solidFill>
                  <a:srgbClr val="000000"/>
                </a:solidFill>
                <a:latin typeface="Courier New" panose="02070309020205020404" pitchFamily="49" charset="0"/>
              </a:rPr>
              <a:t>(A,mao,filenames,</a:t>
            </a:r>
            <a:r>
              <a:rPr lang="en-US" altLang="zh-CN" sz="1200" b="0" i="0" u="none" strike="noStrike" baseline="0" dirty="0">
                <a:solidFill>
                  <a:srgbClr val="A020F0"/>
                </a:solidFill>
                <a:latin typeface="Courier New" panose="02070309020205020404" pitchFamily="49" charset="0"/>
              </a:rPr>
              <a:t>'gif'</a:t>
            </a:r>
            <a:r>
              <a:rPr lang="en-US" altLang="zh-CN" sz="1200" b="0" i="0" u="none" strike="noStrike" baseline="0" dirty="0">
                <a:solidFill>
                  <a:srgbClr val="000000"/>
                </a:solidFill>
                <a:latin typeface="Courier New" panose="02070309020205020404" pitchFamily="49" charset="0"/>
              </a:rPr>
              <a:t>,</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err="1">
                <a:solidFill>
                  <a:srgbClr val="A020F0"/>
                </a:solidFill>
                <a:latin typeface="Courier New" panose="02070309020205020404" pitchFamily="49" charset="0"/>
              </a:rPr>
              <a:t>WriteMode</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a:solidFill>
                  <a:srgbClr val="000000"/>
                </a:solidFill>
                <a:latin typeface="Courier New" panose="02070309020205020404" pitchFamily="49" charset="0"/>
              </a:rPr>
              <a:t>,</a:t>
            </a:r>
            <a:r>
              <a:rPr lang="en-US" altLang="zh-CN" sz="1200" b="0" i="0" u="none" strike="noStrike" baseline="0" dirty="0">
                <a:solidFill>
                  <a:srgbClr val="A020F0"/>
                </a:solidFill>
                <a:latin typeface="Courier New" panose="02070309020205020404" pitchFamily="49" charset="0"/>
              </a:rPr>
              <a:t>'append'</a:t>
            </a:r>
            <a:r>
              <a:rPr lang="en-US" altLang="zh-CN" sz="1200" b="0" i="0" u="none" strike="noStrike" baseline="0" dirty="0">
                <a:solidFill>
                  <a:srgbClr val="000000"/>
                </a:solidFill>
                <a:latin typeface="Courier New" panose="02070309020205020404" pitchFamily="49" charset="0"/>
              </a:rPr>
              <a:t>,</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err="1">
                <a:solidFill>
                  <a:srgbClr val="A020F0"/>
                </a:solidFill>
                <a:latin typeface="Courier New" panose="02070309020205020404" pitchFamily="49" charset="0"/>
              </a:rPr>
              <a:t>DelayTime</a:t>
            </a:r>
            <a:r>
              <a:rPr lang="en-US" altLang="zh-CN" sz="1200" b="0" i="0" u="none" strike="noStrike" baseline="0" dirty="0">
                <a:solidFill>
                  <a:srgbClr val="A020F0"/>
                </a:solidFill>
                <a:latin typeface="Courier New" panose="02070309020205020404" pitchFamily="49" charset="0"/>
              </a:rPr>
              <a:t>'</a:t>
            </a:r>
            <a:r>
              <a:rPr lang="en-US" altLang="zh-CN" sz="1200" b="0" i="0" u="none" strike="noStrike" baseline="0" dirty="0">
                <a:solidFill>
                  <a:srgbClr val="000000"/>
                </a:solidFill>
                <a:latin typeface="Courier New" panose="02070309020205020404" pitchFamily="49" charset="0"/>
              </a:rPr>
              <a:t>,0.01);</a:t>
            </a:r>
          </a:p>
          <a:p>
            <a:r>
              <a:rPr lang="en-US" altLang="zh-CN" sz="1200" b="0" i="0" u="none" strike="noStrike" baseline="0" dirty="0">
                <a:solidFill>
                  <a:srgbClr val="000000"/>
                </a:solidFill>
                <a:latin typeface="Courier New" panose="02070309020205020404" pitchFamily="49" charset="0"/>
              </a:rPr>
              <a:t>    </a:t>
            </a:r>
            <a:r>
              <a:rPr lang="en-US" altLang="zh-CN" sz="1200" b="0" i="0" u="none" strike="noStrike" baseline="0" dirty="0">
                <a:solidFill>
                  <a:srgbClr val="0000FF"/>
                </a:solidFill>
                <a:latin typeface="Courier New" panose="02070309020205020404" pitchFamily="49" charset="0"/>
              </a:rPr>
              <a:t>end</a:t>
            </a:r>
          </a:p>
          <a:p>
            <a:r>
              <a:rPr lang="en-US" altLang="zh-CN" sz="1200" b="0" i="0" u="none" strike="noStrike" baseline="0" dirty="0">
                <a:solidFill>
                  <a:srgbClr val="0000FF"/>
                </a:solidFill>
                <a:latin typeface="Courier New" panose="02070309020205020404" pitchFamily="49" charset="0"/>
              </a:rPr>
              <a:t>end</a:t>
            </a:r>
          </a:p>
        </p:txBody>
      </p:sp>
      <p:pic>
        <p:nvPicPr>
          <p:cNvPr id="7" name="图片 6">
            <a:extLst>
              <a:ext uri="{FF2B5EF4-FFF2-40B4-BE49-F238E27FC236}">
                <a16:creationId xmlns:a16="http://schemas.microsoft.com/office/drawing/2014/main" id="{AA92BE91-15BF-4F35-AA64-B5C08C8EF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4248" y="1481441"/>
            <a:ext cx="1722218" cy="3212311"/>
          </a:xfrm>
          <a:prstGeom prst="rect">
            <a:avLst/>
          </a:prstGeom>
        </p:spPr>
      </p:pic>
    </p:spTree>
    <p:custDataLst>
      <p:tags r:id="rId1"/>
    </p:custDataLst>
    <p:extLst>
      <p:ext uri="{BB962C8B-B14F-4D97-AF65-F5344CB8AC3E}">
        <p14:creationId xmlns:p14="http://schemas.microsoft.com/office/powerpoint/2010/main" val="1338579400"/>
      </p:ext>
    </p:extLst>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窗口控制</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699BA395-B06D-4BBD-A217-7DD4FFC92E72}"/>
              </a:ext>
            </a:extLst>
          </p:cNvPr>
          <p:cNvSpPr txBox="1"/>
          <p:nvPr/>
        </p:nvSpPr>
        <p:spPr>
          <a:xfrm>
            <a:off x="857253" y="1539870"/>
            <a:ext cx="4152894" cy="369332"/>
          </a:xfrm>
          <a:prstGeom prst="rect">
            <a:avLst/>
          </a:prstGeom>
          <a:noFill/>
        </p:spPr>
        <p:txBody>
          <a:bodyPr wrap="square">
            <a:spAutoFit/>
          </a:bodyPr>
          <a:lstStyle/>
          <a:p>
            <a:r>
              <a:rPr lang="zh-CN" altLang="en-US" dirty="0"/>
              <a:t>直接通过图像窗口对图像进行修改</a:t>
            </a:r>
          </a:p>
        </p:txBody>
      </p:sp>
      <p:pic>
        <p:nvPicPr>
          <p:cNvPr id="2" name="图片 1">
            <a:extLst>
              <a:ext uri="{FF2B5EF4-FFF2-40B4-BE49-F238E27FC236}">
                <a16:creationId xmlns:a16="http://schemas.microsoft.com/office/drawing/2014/main" id="{F7AF2285-7813-4CA8-8E4F-9850D9FE68EC}"/>
              </a:ext>
            </a:extLst>
          </p:cNvPr>
          <p:cNvPicPr>
            <a:picLocks noChangeAspect="1"/>
          </p:cNvPicPr>
          <p:nvPr/>
        </p:nvPicPr>
        <p:blipFill>
          <a:blip r:embed="rId5"/>
          <a:stretch>
            <a:fillRect/>
          </a:stretch>
        </p:blipFill>
        <p:spPr>
          <a:xfrm>
            <a:off x="457308" y="2057436"/>
            <a:ext cx="4332167" cy="3875500"/>
          </a:xfrm>
          <a:prstGeom prst="rect">
            <a:avLst/>
          </a:prstGeom>
        </p:spPr>
      </p:pic>
      <p:sp>
        <p:nvSpPr>
          <p:cNvPr id="11" name="文本框 10">
            <a:extLst>
              <a:ext uri="{FF2B5EF4-FFF2-40B4-BE49-F238E27FC236}">
                <a16:creationId xmlns:a16="http://schemas.microsoft.com/office/drawing/2014/main" id="{45E3559A-A2B7-4250-A9F6-6300EB383C61}"/>
              </a:ext>
            </a:extLst>
          </p:cNvPr>
          <p:cNvSpPr txBox="1"/>
          <p:nvPr/>
        </p:nvSpPr>
        <p:spPr>
          <a:xfrm>
            <a:off x="5010147" y="2590822"/>
            <a:ext cx="4152894" cy="2527487"/>
          </a:xfrm>
          <a:prstGeom prst="rect">
            <a:avLst/>
          </a:prstGeom>
          <a:noFill/>
        </p:spPr>
        <p:txBody>
          <a:bodyPr wrap="square">
            <a:spAutoFit/>
          </a:bodyPr>
          <a:lstStyle/>
          <a:p>
            <a:pPr>
              <a:lnSpc>
                <a:spcPct val="150000"/>
              </a:lnSpc>
            </a:pPr>
            <a:r>
              <a:rPr lang="zh-CN" altLang="en-US" dirty="0">
                <a:solidFill>
                  <a:srgbClr val="C00000"/>
                </a:solidFill>
              </a:rPr>
              <a:t>图窗选项板：可进行子图控制，添加箭头等特殊标识</a:t>
            </a:r>
            <a:endParaRPr lang="en-US" altLang="zh-CN" dirty="0">
              <a:solidFill>
                <a:srgbClr val="C00000"/>
              </a:solidFill>
            </a:endParaRPr>
          </a:p>
          <a:p>
            <a:pPr>
              <a:lnSpc>
                <a:spcPct val="150000"/>
              </a:lnSpc>
            </a:pPr>
            <a:r>
              <a:rPr lang="zh-CN" altLang="en-US" dirty="0">
                <a:solidFill>
                  <a:srgbClr val="C00000"/>
                </a:solidFill>
              </a:rPr>
              <a:t>绘图浏览器：可直接添加和删除绘图曲线或点云等元素</a:t>
            </a:r>
            <a:endParaRPr lang="en-US" altLang="zh-CN" dirty="0">
              <a:solidFill>
                <a:srgbClr val="C00000"/>
              </a:solidFill>
            </a:endParaRPr>
          </a:p>
          <a:p>
            <a:pPr>
              <a:lnSpc>
                <a:spcPct val="150000"/>
              </a:lnSpc>
            </a:pPr>
            <a:r>
              <a:rPr lang="zh-CN" altLang="en-US" dirty="0">
                <a:solidFill>
                  <a:srgbClr val="C00000"/>
                </a:solidFill>
              </a:rPr>
              <a:t>属性编辑器：对图像所拥有的元素（线宽、颜色等）手动修改</a:t>
            </a:r>
          </a:p>
        </p:txBody>
      </p:sp>
    </p:spTree>
    <p:custDataLst>
      <p:tags r:id="rId1"/>
    </p:custDataLst>
    <p:extLst>
      <p:ext uri="{BB962C8B-B14F-4D97-AF65-F5344CB8AC3E}">
        <p14:creationId xmlns:p14="http://schemas.microsoft.com/office/powerpoint/2010/main" val="3129329908"/>
      </p:ext>
    </p:extLst>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窗口控制</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11" name="文本框 10">
            <a:extLst>
              <a:ext uri="{FF2B5EF4-FFF2-40B4-BE49-F238E27FC236}">
                <a16:creationId xmlns:a16="http://schemas.microsoft.com/office/drawing/2014/main" id="{45E3559A-A2B7-4250-A9F6-6300EB383C61}"/>
              </a:ext>
            </a:extLst>
          </p:cNvPr>
          <p:cNvSpPr txBox="1"/>
          <p:nvPr/>
        </p:nvSpPr>
        <p:spPr>
          <a:xfrm>
            <a:off x="531501" y="1600248"/>
            <a:ext cx="4152894" cy="369332"/>
          </a:xfrm>
          <a:prstGeom prst="rect">
            <a:avLst/>
          </a:prstGeom>
          <a:noFill/>
        </p:spPr>
        <p:txBody>
          <a:bodyPr wrap="square">
            <a:spAutoFit/>
          </a:bodyPr>
          <a:lstStyle/>
          <a:p>
            <a:r>
              <a:rPr lang="zh-CN" altLang="en-US" dirty="0"/>
              <a:t>图窗选项板</a:t>
            </a:r>
          </a:p>
        </p:txBody>
      </p:sp>
      <p:pic>
        <p:nvPicPr>
          <p:cNvPr id="3" name="图片 2">
            <a:extLst>
              <a:ext uri="{FF2B5EF4-FFF2-40B4-BE49-F238E27FC236}">
                <a16:creationId xmlns:a16="http://schemas.microsoft.com/office/drawing/2014/main" id="{44C81A82-3D8A-4EE3-AF2C-20975BA97B3A}"/>
              </a:ext>
            </a:extLst>
          </p:cNvPr>
          <p:cNvPicPr>
            <a:picLocks noChangeAspect="1"/>
          </p:cNvPicPr>
          <p:nvPr/>
        </p:nvPicPr>
        <p:blipFill>
          <a:blip r:embed="rId5"/>
          <a:stretch>
            <a:fillRect/>
          </a:stretch>
        </p:blipFill>
        <p:spPr>
          <a:xfrm>
            <a:off x="531501" y="2133634"/>
            <a:ext cx="7723170" cy="3639883"/>
          </a:xfrm>
          <a:prstGeom prst="rect">
            <a:avLst/>
          </a:prstGeom>
        </p:spPr>
      </p:pic>
    </p:spTree>
    <p:custDataLst>
      <p:tags r:id="rId1"/>
    </p:custDataLst>
    <p:extLst>
      <p:ext uri="{BB962C8B-B14F-4D97-AF65-F5344CB8AC3E}">
        <p14:creationId xmlns:p14="http://schemas.microsoft.com/office/powerpoint/2010/main" val="3950498664"/>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4933740" cy="1200329"/>
          </a:xfrm>
          <a:prstGeom prst="rect">
            <a:avLst/>
          </a:prstGeom>
          <a:noFill/>
        </p:spPr>
        <p:txBody>
          <a:bodyPr wrap="square">
            <a:spAutoFit/>
          </a:bodyPr>
          <a:lstStyle/>
          <a:p>
            <a:r>
              <a:rPr lang="it-IT" altLang="zh-CN" sz="1800" b="0" i="0" u="none" strike="noStrike" baseline="0" dirty="0">
                <a:solidFill>
                  <a:srgbClr val="000000"/>
                </a:solidFill>
                <a:latin typeface="Courier New" panose="02070309020205020404" pitchFamily="49" charset="0"/>
              </a:rPr>
              <a:t>x = linspace(-2*pi,2*pi);</a:t>
            </a:r>
          </a:p>
          <a:p>
            <a:r>
              <a:rPr lang="en-US" altLang="zh-CN" sz="1800" b="0" i="0" u="none" strike="noStrike" baseline="0" dirty="0" err="1">
                <a:solidFill>
                  <a:srgbClr val="000000"/>
                </a:solidFill>
                <a:latin typeface="Courier New" panose="02070309020205020404" pitchFamily="49" charset="0"/>
              </a:rPr>
              <a:t>y1</a:t>
            </a:r>
            <a:r>
              <a:rPr lang="en-US" altLang="zh-CN" sz="1800" b="0" i="0" u="none" strike="noStrike" baseline="0" dirty="0">
                <a:solidFill>
                  <a:srgbClr val="000000"/>
                </a:solidFill>
                <a:latin typeface="Courier New" panose="02070309020205020404" pitchFamily="49" charset="0"/>
              </a:rPr>
              <a:t> = sin(x);</a:t>
            </a:r>
          </a:p>
          <a:p>
            <a:r>
              <a:rPr lang="en-US" altLang="zh-CN" sz="1800" b="0" i="0" u="none" strike="noStrike" baseline="0" dirty="0" err="1">
                <a:solidFill>
                  <a:srgbClr val="000000"/>
                </a:solidFill>
                <a:latin typeface="Courier New" panose="02070309020205020404" pitchFamily="49" charset="0"/>
              </a:rPr>
              <a:t>y2</a:t>
            </a:r>
            <a:r>
              <a:rPr lang="en-US" altLang="zh-CN" sz="1800" b="0" i="0" u="none" strike="noStrike" baseline="0" dirty="0">
                <a:solidFill>
                  <a:srgbClr val="000000"/>
                </a:solidFill>
                <a:latin typeface="Courier New" panose="02070309020205020404" pitchFamily="49" charset="0"/>
              </a:rPr>
              <a:t> = cos(x);</a:t>
            </a:r>
          </a:p>
          <a:p>
            <a:r>
              <a:rPr lang="es-ES" altLang="zh-CN" sz="1800" b="0" i="0" u="none" strike="noStrike" baseline="0" dirty="0">
                <a:solidFill>
                  <a:srgbClr val="000000"/>
                </a:solidFill>
                <a:latin typeface="Courier New" panose="02070309020205020404" pitchFamily="49" charset="0"/>
              </a:rPr>
              <a:t>plot(x,y1,x,y2)</a:t>
            </a:r>
          </a:p>
        </p:txBody>
      </p:sp>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绘制多条曲线</a:t>
            </a:r>
          </a:p>
        </p:txBody>
      </p:sp>
      <p:pic>
        <p:nvPicPr>
          <p:cNvPr id="2051" name="Picture 3">
            <a:extLst>
              <a:ext uri="{FF2B5EF4-FFF2-40B4-BE49-F238E27FC236}">
                <a16:creationId xmlns:a16="http://schemas.microsoft.com/office/drawing/2014/main" id="{6C2922EC-E0FD-46F7-B74D-E8863F6C0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7830" y="2286030"/>
            <a:ext cx="4933740" cy="37003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701573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窗口控制</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11" name="文本框 10">
            <a:extLst>
              <a:ext uri="{FF2B5EF4-FFF2-40B4-BE49-F238E27FC236}">
                <a16:creationId xmlns:a16="http://schemas.microsoft.com/office/drawing/2014/main" id="{45E3559A-A2B7-4250-A9F6-6300EB383C61}"/>
              </a:ext>
            </a:extLst>
          </p:cNvPr>
          <p:cNvSpPr txBox="1"/>
          <p:nvPr/>
        </p:nvSpPr>
        <p:spPr>
          <a:xfrm>
            <a:off x="531501" y="1600248"/>
            <a:ext cx="4152894" cy="369332"/>
          </a:xfrm>
          <a:prstGeom prst="rect">
            <a:avLst/>
          </a:prstGeom>
          <a:noFill/>
        </p:spPr>
        <p:txBody>
          <a:bodyPr wrap="square">
            <a:spAutoFit/>
          </a:bodyPr>
          <a:lstStyle/>
          <a:p>
            <a:r>
              <a:rPr lang="zh-CN" altLang="en-US" dirty="0"/>
              <a:t>图窗选项板</a:t>
            </a:r>
          </a:p>
        </p:txBody>
      </p:sp>
      <p:pic>
        <p:nvPicPr>
          <p:cNvPr id="4" name="图片 3">
            <a:extLst>
              <a:ext uri="{FF2B5EF4-FFF2-40B4-BE49-F238E27FC236}">
                <a16:creationId xmlns:a16="http://schemas.microsoft.com/office/drawing/2014/main" id="{6186853A-3D11-489C-BF01-22B672C0C310}"/>
              </a:ext>
            </a:extLst>
          </p:cNvPr>
          <p:cNvPicPr>
            <a:picLocks noChangeAspect="1"/>
          </p:cNvPicPr>
          <p:nvPr/>
        </p:nvPicPr>
        <p:blipFill>
          <a:blip r:embed="rId5"/>
          <a:stretch>
            <a:fillRect/>
          </a:stretch>
        </p:blipFill>
        <p:spPr>
          <a:xfrm>
            <a:off x="961564" y="2133634"/>
            <a:ext cx="7010336" cy="3789852"/>
          </a:xfrm>
          <a:prstGeom prst="rect">
            <a:avLst/>
          </a:prstGeom>
        </p:spPr>
      </p:pic>
    </p:spTree>
    <p:custDataLst>
      <p:tags r:id="rId1"/>
    </p:custDataLst>
    <p:extLst>
      <p:ext uri="{BB962C8B-B14F-4D97-AF65-F5344CB8AC3E}">
        <p14:creationId xmlns:p14="http://schemas.microsoft.com/office/powerpoint/2010/main" val="662754605"/>
      </p:ext>
    </p:extLst>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2</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窗口控制</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11" name="文本框 10">
            <a:extLst>
              <a:ext uri="{FF2B5EF4-FFF2-40B4-BE49-F238E27FC236}">
                <a16:creationId xmlns:a16="http://schemas.microsoft.com/office/drawing/2014/main" id="{45E3559A-A2B7-4250-A9F6-6300EB383C61}"/>
              </a:ext>
            </a:extLst>
          </p:cNvPr>
          <p:cNvSpPr txBox="1"/>
          <p:nvPr/>
        </p:nvSpPr>
        <p:spPr>
          <a:xfrm>
            <a:off x="531501" y="1600248"/>
            <a:ext cx="4152894" cy="369332"/>
          </a:xfrm>
          <a:prstGeom prst="rect">
            <a:avLst/>
          </a:prstGeom>
          <a:noFill/>
        </p:spPr>
        <p:txBody>
          <a:bodyPr wrap="square">
            <a:spAutoFit/>
          </a:bodyPr>
          <a:lstStyle/>
          <a:p>
            <a:r>
              <a:rPr lang="zh-CN" altLang="en-US" dirty="0"/>
              <a:t>图窗选项板</a:t>
            </a:r>
          </a:p>
        </p:txBody>
      </p:sp>
      <p:pic>
        <p:nvPicPr>
          <p:cNvPr id="2" name="图片 1">
            <a:extLst>
              <a:ext uri="{FF2B5EF4-FFF2-40B4-BE49-F238E27FC236}">
                <a16:creationId xmlns:a16="http://schemas.microsoft.com/office/drawing/2014/main" id="{9557ACEB-4996-4969-9648-88AEBCC5082B}"/>
              </a:ext>
            </a:extLst>
          </p:cNvPr>
          <p:cNvPicPr>
            <a:picLocks noChangeAspect="1"/>
          </p:cNvPicPr>
          <p:nvPr/>
        </p:nvPicPr>
        <p:blipFill>
          <a:blip r:embed="rId5"/>
          <a:stretch>
            <a:fillRect/>
          </a:stretch>
        </p:blipFill>
        <p:spPr>
          <a:xfrm>
            <a:off x="1257387" y="2057436"/>
            <a:ext cx="6629226" cy="3583820"/>
          </a:xfrm>
          <a:prstGeom prst="rect">
            <a:avLst/>
          </a:prstGeom>
        </p:spPr>
      </p:pic>
    </p:spTree>
    <p:custDataLst>
      <p:tags r:id="rId1"/>
    </p:custDataLst>
    <p:extLst>
      <p:ext uri="{BB962C8B-B14F-4D97-AF65-F5344CB8AC3E}">
        <p14:creationId xmlns:p14="http://schemas.microsoft.com/office/powerpoint/2010/main" val="3610255470"/>
      </p:ext>
    </p:extLst>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lang="en-US" altLang="zh-CN"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3</a:t>
            </a: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 </a:t>
            </a:r>
            <a:r>
              <a:rPr lang="zh-CN" altLang="en-US" sz="2800" dirty="0">
                <a:solidFill>
                  <a:srgbClr val="000066"/>
                </a:solidFill>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图像保存</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pic>
        <p:nvPicPr>
          <p:cNvPr id="4" name="图片 3">
            <a:extLst>
              <a:ext uri="{FF2B5EF4-FFF2-40B4-BE49-F238E27FC236}">
                <a16:creationId xmlns:a16="http://schemas.microsoft.com/office/drawing/2014/main" id="{969B92FE-5022-4910-BDFD-F6AF0CE9B0D2}"/>
              </a:ext>
            </a:extLst>
          </p:cNvPr>
          <p:cNvPicPr>
            <a:picLocks noChangeAspect="1"/>
          </p:cNvPicPr>
          <p:nvPr/>
        </p:nvPicPr>
        <p:blipFill>
          <a:blip r:embed="rId5"/>
          <a:stretch>
            <a:fillRect/>
          </a:stretch>
        </p:blipFill>
        <p:spPr>
          <a:xfrm>
            <a:off x="685902" y="1925062"/>
            <a:ext cx="3360711" cy="3010161"/>
          </a:xfrm>
          <a:prstGeom prst="rect">
            <a:avLst/>
          </a:prstGeom>
        </p:spPr>
      </p:pic>
      <p:sp>
        <p:nvSpPr>
          <p:cNvPr id="7" name="文本框 6">
            <a:extLst>
              <a:ext uri="{FF2B5EF4-FFF2-40B4-BE49-F238E27FC236}">
                <a16:creationId xmlns:a16="http://schemas.microsoft.com/office/drawing/2014/main" id="{25005FB3-06EC-4775-A02D-9213299A34F7}"/>
              </a:ext>
            </a:extLst>
          </p:cNvPr>
          <p:cNvSpPr txBox="1"/>
          <p:nvPr/>
        </p:nvSpPr>
        <p:spPr>
          <a:xfrm>
            <a:off x="4593719" y="2084432"/>
            <a:ext cx="4092973" cy="646331"/>
          </a:xfrm>
          <a:prstGeom prst="rect">
            <a:avLst/>
          </a:prstGeom>
          <a:noFill/>
        </p:spPr>
        <p:txBody>
          <a:bodyPr wrap="square" rtlCol="0">
            <a:spAutoFit/>
          </a:bodyPr>
          <a:lstStyle/>
          <a:p>
            <a:r>
              <a:rPr lang="zh-CN" altLang="en-US" dirty="0"/>
              <a:t>采用</a:t>
            </a:r>
            <a:r>
              <a:rPr lang="en-US" altLang="zh-CN" dirty="0"/>
              <a:t>’</a:t>
            </a:r>
            <a:r>
              <a:rPr lang="zh-CN" altLang="en-US" dirty="0">
                <a:solidFill>
                  <a:srgbClr val="C00000"/>
                </a:solidFill>
              </a:rPr>
              <a:t>文件</a:t>
            </a:r>
            <a:r>
              <a:rPr lang="en-US" altLang="zh-CN" dirty="0">
                <a:solidFill>
                  <a:srgbClr val="C00000"/>
                </a:solidFill>
              </a:rPr>
              <a:t>-</a:t>
            </a:r>
            <a:r>
              <a:rPr lang="zh-CN" altLang="en-US" dirty="0">
                <a:solidFill>
                  <a:srgbClr val="C00000"/>
                </a:solidFill>
              </a:rPr>
              <a:t>另存为</a:t>
            </a:r>
            <a:r>
              <a:rPr lang="en-US" altLang="zh-CN" dirty="0"/>
              <a:t>’</a:t>
            </a:r>
            <a:r>
              <a:rPr lang="zh-CN" altLang="en-US" dirty="0"/>
              <a:t>或快捷键</a:t>
            </a:r>
            <a:r>
              <a:rPr lang="en-US" altLang="zh-CN" dirty="0"/>
              <a:t>’</a:t>
            </a:r>
            <a:r>
              <a:rPr lang="en-US" altLang="zh-CN" dirty="0" err="1">
                <a:solidFill>
                  <a:srgbClr val="C00000"/>
                </a:solidFill>
              </a:rPr>
              <a:t>Ctrl+s</a:t>
            </a:r>
            <a:r>
              <a:rPr lang="en-US" altLang="zh-CN" dirty="0"/>
              <a:t>’</a:t>
            </a:r>
            <a:r>
              <a:rPr lang="zh-CN" altLang="en-US" dirty="0"/>
              <a:t>对图像进行保存</a:t>
            </a:r>
          </a:p>
        </p:txBody>
      </p:sp>
      <p:sp>
        <p:nvSpPr>
          <p:cNvPr id="12" name="文本框 11">
            <a:extLst>
              <a:ext uri="{FF2B5EF4-FFF2-40B4-BE49-F238E27FC236}">
                <a16:creationId xmlns:a16="http://schemas.microsoft.com/office/drawing/2014/main" id="{9A06622D-4CD1-4298-9260-00391D58BD43}"/>
              </a:ext>
            </a:extLst>
          </p:cNvPr>
          <p:cNvSpPr txBox="1"/>
          <p:nvPr/>
        </p:nvSpPr>
        <p:spPr>
          <a:xfrm>
            <a:off x="4593718" y="2782669"/>
            <a:ext cx="4092973" cy="646331"/>
          </a:xfrm>
          <a:prstGeom prst="rect">
            <a:avLst/>
          </a:prstGeom>
          <a:noFill/>
        </p:spPr>
        <p:txBody>
          <a:bodyPr wrap="square" rtlCol="0">
            <a:spAutoFit/>
          </a:bodyPr>
          <a:lstStyle/>
          <a:p>
            <a:r>
              <a:rPr lang="en-US" altLang="zh-CN" dirty="0">
                <a:solidFill>
                  <a:srgbClr val="C00000"/>
                </a:solidFill>
              </a:rPr>
              <a:t>*</a:t>
            </a:r>
            <a:r>
              <a:rPr lang="zh-CN" altLang="en-US" dirty="0">
                <a:solidFill>
                  <a:srgbClr val="C00000"/>
                </a:solidFill>
              </a:rPr>
              <a:t>为了保证图像清晰度，最好在</a:t>
            </a:r>
            <a:r>
              <a:rPr lang="en-US" altLang="zh-CN" dirty="0">
                <a:solidFill>
                  <a:srgbClr val="C00000"/>
                </a:solidFill>
              </a:rPr>
              <a:t>’</a:t>
            </a:r>
            <a:r>
              <a:rPr lang="zh-CN" altLang="en-US" dirty="0">
                <a:solidFill>
                  <a:srgbClr val="C00000"/>
                </a:solidFill>
              </a:rPr>
              <a:t>文件</a:t>
            </a:r>
            <a:r>
              <a:rPr lang="en-US" altLang="zh-CN" dirty="0">
                <a:solidFill>
                  <a:srgbClr val="C00000"/>
                </a:solidFill>
              </a:rPr>
              <a:t>-</a:t>
            </a:r>
            <a:r>
              <a:rPr lang="zh-CN" altLang="en-US" dirty="0">
                <a:solidFill>
                  <a:srgbClr val="C00000"/>
                </a:solidFill>
              </a:rPr>
              <a:t>导出设置</a:t>
            </a:r>
            <a:r>
              <a:rPr lang="en-US" altLang="zh-CN" dirty="0">
                <a:solidFill>
                  <a:srgbClr val="C00000"/>
                </a:solidFill>
              </a:rPr>
              <a:t>’</a:t>
            </a:r>
            <a:r>
              <a:rPr lang="zh-CN" altLang="en-US" dirty="0">
                <a:solidFill>
                  <a:srgbClr val="C00000"/>
                </a:solidFill>
              </a:rPr>
              <a:t>中进行修改</a:t>
            </a:r>
          </a:p>
        </p:txBody>
      </p:sp>
      <p:pic>
        <p:nvPicPr>
          <p:cNvPr id="8" name="图片 7">
            <a:extLst>
              <a:ext uri="{FF2B5EF4-FFF2-40B4-BE49-F238E27FC236}">
                <a16:creationId xmlns:a16="http://schemas.microsoft.com/office/drawing/2014/main" id="{F994215D-6F25-4D53-9CD2-E472AD84D581}"/>
              </a:ext>
            </a:extLst>
          </p:cNvPr>
          <p:cNvPicPr>
            <a:picLocks noChangeAspect="1"/>
          </p:cNvPicPr>
          <p:nvPr/>
        </p:nvPicPr>
        <p:blipFill>
          <a:blip r:embed="rId6"/>
          <a:stretch>
            <a:fillRect/>
          </a:stretch>
        </p:blipFill>
        <p:spPr>
          <a:xfrm>
            <a:off x="4954097" y="3498082"/>
            <a:ext cx="3504001" cy="2517041"/>
          </a:xfrm>
          <a:prstGeom prst="rect">
            <a:avLst/>
          </a:prstGeom>
        </p:spPr>
      </p:pic>
    </p:spTree>
    <p:custDataLst>
      <p:tags r:id="rId1"/>
    </p:custDataLst>
    <p:extLst>
      <p:ext uri="{BB962C8B-B14F-4D97-AF65-F5344CB8AC3E}">
        <p14:creationId xmlns:p14="http://schemas.microsoft.com/office/powerpoint/2010/main" val="504646596"/>
      </p:ext>
    </p:extLst>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11188" y="333375"/>
            <a:ext cx="2592388" cy="647700"/>
          </a:xfrm>
          <a:prstGeom prst="roundRect">
            <a:avLst/>
          </a:prstGeom>
          <a:gradFill>
            <a:gsLst>
              <a:gs pos="10000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000" strike="noStrike" noProof="1"/>
              <a:t>课件代码下载地址</a:t>
            </a:r>
          </a:p>
        </p:txBody>
      </p:sp>
      <p:pic>
        <p:nvPicPr>
          <p:cNvPr id="126978" name="图片 3"/>
          <p:cNvPicPr>
            <a:picLocks noChangeAspect="1"/>
          </p:cNvPicPr>
          <p:nvPr/>
        </p:nvPicPr>
        <p:blipFill>
          <a:blip r:embed="rId3"/>
          <a:srcRect l="16956" t="12379" r="18745" b="32552"/>
          <a:stretch>
            <a:fillRect/>
          </a:stretch>
        </p:blipFill>
        <p:spPr>
          <a:xfrm>
            <a:off x="3019425" y="1289050"/>
            <a:ext cx="3103563" cy="3079750"/>
          </a:xfrm>
          <a:prstGeom prst="rect">
            <a:avLst/>
          </a:prstGeom>
          <a:noFill/>
          <a:ln w="9525">
            <a:noFill/>
          </a:ln>
        </p:spPr>
      </p:pic>
      <p:sp>
        <p:nvSpPr>
          <p:cNvPr id="6" name="圆角矩形 5"/>
          <p:cNvSpPr/>
          <p:nvPr/>
        </p:nvSpPr>
        <p:spPr>
          <a:xfrm>
            <a:off x="1227455" y="4690110"/>
            <a:ext cx="6689725" cy="71945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6980" name="文本框 4"/>
          <p:cNvSpPr txBox="1"/>
          <p:nvPr/>
        </p:nvSpPr>
        <p:spPr>
          <a:xfrm>
            <a:off x="1281430" y="4850130"/>
            <a:ext cx="6565265" cy="398780"/>
          </a:xfrm>
          <a:prstGeom prst="rect">
            <a:avLst/>
          </a:prstGeom>
          <a:noFill/>
          <a:ln w="9525">
            <a:noFill/>
          </a:ln>
        </p:spPr>
        <p:txBody>
          <a:bodyPr wrap="square" anchor="t">
            <a:spAutoFit/>
          </a:bodyPr>
          <a:lstStyle/>
          <a:p>
            <a:r>
              <a:rPr lang="zh-CN" altLang="en-US" sz="2000">
                <a:latin typeface="黑体" panose="02010609060101010101" pitchFamily="2" charset="-122"/>
                <a:ea typeface="黑体" panose="02010609060101010101" pitchFamily="2" charset="-122"/>
              </a:rPr>
              <a:t>关注公众号：</a:t>
            </a:r>
            <a:r>
              <a:rPr lang="en-US" altLang="zh-CN" sz="2000">
                <a:latin typeface="黑体" panose="02010609060101010101" pitchFamily="2" charset="-122"/>
                <a:ea typeface="黑体" panose="02010609060101010101" pitchFamily="2" charset="-122"/>
              </a:rPr>
              <a:t>“</a:t>
            </a:r>
            <a:r>
              <a:rPr lang="zh-CN" altLang="en-US" sz="2000">
                <a:solidFill>
                  <a:srgbClr val="FF0000"/>
                </a:solidFill>
                <a:latin typeface="黑体" panose="02010609060101010101" pitchFamily="2" charset="-122"/>
                <a:ea typeface="黑体" panose="02010609060101010101" pitchFamily="2" charset="-122"/>
              </a:rPr>
              <a:t>科研交流</a:t>
            </a:r>
            <a:r>
              <a:rPr lang="en-US" altLang="zh-CN" sz="2000">
                <a:latin typeface="黑体" panose="02010609060101010101" pitchFamily="2" charset="-122"/>
                <a:ea typeface="黑体" panose="02010609060101010101" pitchFamily="2" charset="-122"/>
              </a:rPr>
              <a:t>”</a:t>
            </a:r>
            <a:r>
              <a:rPr lang="zh-CN" altLang="en-US" sz="2000">
                <a:latin typeface="黑体" panose="02010609060101010101" pitchFamily="2" charset="-122"/>
                <a:ea typeface="黑体" panose="02010609060101010101" pitchFamily="2" charset="-122"/>
              </a:rPr>
              <a:t>回复</a:t>
            </a:r>
            <a:r>
              <a:rPr lang="en-US" altLang="zh-CN" sz="2000">
                <a:latin typeface="黑体" panose="02010609060101010101" pitchFamily="2" charset="-122"/>
                <a:ea typeface="黑体" panose="02010609060101010101" pitchFamily="2" charset="-122"/>
              </a:rPr>
              <a:t>“</a:t>
            </a:r>
            <a:r>
              <a:rPr lang="zh-CN" altLang="en-US" sz="2000">
                <a:solidFill>
                  <a:srgbClr val="FF0000"/>
                </a:solidFill>
                <a:latin typeface="黑体" panose="02010609060101010101" pitchFamily="2" charset="-122"/>
                <a:ea typeface="黑体" panose="02010609060101010101" pitchFamily="2" charset="-122"/>
              </a:rPr>
              <a:t>课件</a:t>
            </a:r>
            <a:r>
              <a:rPr lang="en-US" altLang="zh-CN" sz="2000">
                <a:latin typeface="黑体" panose="02010609060101010101" pitchFamily="2" charset="-122"/>
                <a:ea typeface="黑体" panose="02010609060101010101" pitchFamily="2" charset="-122"/>
              </a:rPr>
              <a:t>”</a:t>
            </a:r>
            <a:r>
              <a:rPr lang="zh-CN" altLang="en-US" sz="2000">
                <a:latin typeface="黑体" panose="02010609060101010101" pitchFamily="2" charset="-122"/>
                <a:ea typeface="黑体" panose="02010609060101010101" pitchFamily="2" charset="-122"/>
              </a:rPr>
              <a:t>即可免费获取</a:t>
            </a:r>
          </a:p>
        </p:txBody>
      </p:sp>
      <p:sp>
        <p:nvSpPr>
          <p:cNvPr id="126981" name="文本框 7"/>
          <p:cNvSpPr txBox="1"/>
          <p:nvPr/>
        </p:nvSpPr>
        <p:spPr>
          <a:xfrm>
            <a:off x="1346200" y="5564188"/>
            <a:ext cx="6553200" cy="707886"/>
          </a:xfrm>
          <a:prstGeom prst="rect">
            <a:avLst/>
          </a:prstGeom>
          <a:noFill/>
          <a:ln w="9525">
            <a:noFill/>
          </a:ln>
        </p:spPr>
        <p:txBody>
          <a:bodyPr wrap="square" anchor="t">
            <a:spAutoFit/>
          </a:bodyPr>
          <a:lstStyle/>
          <a:p>
            <a:pPr algn="ctr"/>
            <a:r>
              <a:rPr lang="zh-CN" altLang="en-US" sz="2000" dirty="0">
                <a:latin typeface="黑体" panose="02010609060101010101" pitchFamily="2" charset="-122"/>
                <a:ea typeface="黑体" panose="02010609060101010101" pitchFamily="2" charset="-122"/>
                <a:sym typeface="微软雅黑" panose="020B0503020204020204" charset="-122"/>
              </a:rPr>
              <a:t>更多模型、代码、优秀论文等请加</a:t>
            </a:r>
            <a:r>
              <a:rPr lang="en-US" altLang="zh-CN" sz="2000" dirty="0" err="1">
                <a:latin typeface="黑体" panose="02010609060101010101" pitchFamily="2" charset="-122"/>
                <a:ea typeface="黑体" panose="02010609060101010101" pitchFamily="2" charset="-122"/>
                <a:sym typeface="微软雅黑" panose="020B0503020204020204" charset="-122"/>
              </a:rPr>
              <a:t>QQ</a:t>
            </a:r>
            <a:r>
              <a:rPr lang="zh-CN" altLang="en-US" sz="2000" dirty="0">
                <a:latin typeface="黑体" panose="02010609060101010101" pitchFamily="2" charset="-122"/>
                <a:ea typeface="黑体" panose="02010609060101010101" pitchFamily="2" charset="-122"/>
                <a:sym typeface="微软雅黑" panose="020B0503020204020204" charset="-122"/>
              </a:rPr>
              <a:t>群：</a:t>
            </a:r>
            <a:r>
              <a:rPr lang="en-US" altLang="zh-CN" sz="2000" dirty="0">
                <a:solidFill>
                  <a:srgbClr val="FF0000"/>
                </a:solidFill>
                <a:latin typeface="黑体" panose="02010609060101010101" pitchFamily="2" charset="-122"/>
                <a:ea typeface="黑体" panose="02010609060101010101" pitchFamily="2" charset="-122"/>
                <a:sym typeface="微软雅黑" panose="020B0503020204020204" charset="-122"/>
              </a:rPr>
              <a:t>729568748</a:t>
            </a:r>
            <a:endParaRPr lang="en-US" altLang="zh-CN" sz="2200" dirty="0">
              <a:solidFill>
                <a:srgbClr val="FF0000"/>
              </a:solidFill>
              <a:latin typeface="黑体" panose="02010609060101010101" pitchFamily="2" charset="-122"/>
              <a:ea typeface="黑体" panose="02010609060101010101" pitchFamily="2" charset="-122"/>
              <a:sym typeface="微软雅黑" panose="020B0503020204020204" charset="-122"/>
            </a:endParaRPr>
          </a:p>
          <a:p>
            <a:pPr algn="ctr"/>
            <a:r>
              <a:rPr lang="zh-CN" altLang="en-US" sz="2000" dirty="0">
                <a:latin typeface="黑体" panose="02010609060101010101" pitchFamily="2" charset="-122"/>
                <a:ea typeface="黑体" panose="02010609060101010101" pitchFamily="2" charset="-122"/>
                <a:sym typeface="微软雅黑" panose="020B0503020204020204" charset="-122"/>
              </a:rPr>
              <a:t>更多资料请关注微信公众号：科研交流</a:t>
            </a: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文本框 277505"/>
          <p:cNvSpPr txBox="1"/>
          <p:nvPr/>
        </p:nvSpPr>
        <p:spPr>
          <a:xfrm>
            <a:off x="1738313" y="2262188"/>
            <a:ext cx="5638800" cy="1568450"/>
          </a:xfrm>
          <a:prstGeom prst="rect">
            <a:avLst/>
          </a:prstGeom>
          <a:noFill/>
          <a:ln w="9525">
            <a:noFill/>
          </a:ln>
        </p:spPr>
        <p:txBody>
          <a:bodyPr wrap="none" anchor="t">
            <a:spAutoFit/>
          </a:bodyPr>
          <a:lstStyle/>
          <a:p>
            <a:pPr algn="ctr"/>
            <a:r>
              <a:rPr lang="en-US" altLang="zh-CN" sz="9600">
                <a:latin typeface="Times New Roman" panose="02020603050405020304" pitchFamily="18" charset="0"/>
                <a:ea typeface="宋体" panose="02010600030101010101" pitchFamily="2" charset="-122"/>
              </a:rPr>
              <a:t>THE END</a:t>
            </a:r>
          </a:p>
        </p:txBody>
      </p:sp>
      <p:sp>
        <p:nvSpPr>
          <p:cNvPr id="4" name="矩形 3"/>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本次系列课原创出品，课件代码请关注公众号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5" name="矩形 4"/>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pitchFamily="2" charset="-122"/>
                <a:cs typeface="Times New Roman" panose="02020603050405020304" pitchFamily="18" charset="0"/>
                <a:sym typeface="微软雅黑" panose="020B0503020204020204" charset="-122"/>
              </a:rPr>
              <a:t>绘制曲线图</a:t>
            </a:r>
            <a:endParaRPr kumimoji="0" lang="zh-CN" altLang="en-US" sz="2800" b="1" i="0" u="none" strike="noStrike" kern="1200" cap="none" spc="200" normalizeH="0" baseline="0" noProof="1">
              <a:solidFill>
                <a:srgbClr val="000066"/>
              </a:solidFill>
              <a:uFillTx/>
              <a:latin typeface="黑体" panose="02010609060101010101" pitchFamily="2" charset="-122"/>
              <a:ea typeface="黑体" panose="02010609060101010101" pitchFamily="2" charset="-122"/>
              <a:cs typeface="+mj-cs"/>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本次系列课</a:t>
            </a:r>
            <a:r>
              <a:rPr lang="zh-CN" altLang="en-US" sz="1200" dirty="0">
                <a:latin typeface="黑体" panose="02010609060101010101" pitchFamily="2" charset="-122"/>
                <a:ea typeface="黑体" panose="02010609060101010101" pitchFamily="2" charset="-122"/>
                <a:cs typeface="黑体" panose="02010609060101010101" pitchFamily="2" charset="-122"/>
                <a:sym typeface="+mn-ea"/>
              </a:rPr>
              <a:t>原创出品</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，课件代码请关注公众号</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科研交流</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sym typeface="+mn-ea"/>
              </a:rPr>
              <a:t>回复</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solidFill>
                  <a:schemeClr val="bg1"/>
                </a:solidFill>
                <a:latin typeface="黑体" panose="02010609060101010101" pitchFamily="2" charset="-122"/>
                <a:ea typeface="黑体" panose="02010609060101010101" pitchFamily="2" charset="-122"/>
                <a:cs typeface="黑体" panose="02010609060101010101" pitchFamily="2" charset="-122"/>
                <a:sym typeface="+mn-ea"/>
              </a:rPr>
              <a:t>课件</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sym typeface="+mn-ea"/>
              </a:rPr>
              <a:t>”</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无任何付费</a:t>
            </a: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pitchFamily="2" charset="-122"/>
                <a:ea typeface="黑体" panose="02010609060101010101" pitchFamily="2" charset="-122"/>
                <a:cs typeface="黑体" panose="02010609060101010101" pitchFamily="2" charset="-122"/>
              </a:rPr>
              <a:t>欢迎大家收藏、点赞、转发、每周更新</a:t>
            </a:r>
            <a:r>
              <a:rPr lang="en-US" altLang="zh-CN" sz="1200" strike="noStrike" noProof="1">
                <a:latin typeface="黑体" panose="02010609060101010101" pitchFamily="2" charset="-122"/>
                <a:ea typeface="黑体" panose="02010609060101010101" pitchFamily="2" charset="-122"/>
                <a:cs typeface="黑体" panose="02010609060101010101" pitchFamily="2" charset="-122"/>
              </a:rPr>
              <a:t>2</a:t>
            </a:r>
            <a:r>
              <a:rPr lang="zh-CN" altLang="en-US" sz="1200" strike="noStrike" noProof="1">
                <a:latin typeface="黑体" panose="02010609060101010101" pitchFamily="2" charset="-122"/>
                <a:ea typeface="黑体" panose="02010609060101010101" pitchFamily="2" charset="-122"/>
                <a:cs typeface="黑体" panose="02010609060101010101" pitchFamily="2" charset="-122"/>
              </a:rPr>
              <a:t>节课</a:t>
            </a:r>
          </a:p>
        </p:txBody>
      </p:sp>
      <p:pic>
        <p:nvPicPr>
          <p:cNvPr id="126978" name="图片 3"/>
          <p:cNvPicPr>
            <a:picLocks noChangeAspect="1"/>
          </p:cNvPicPr>
          <p:nvPr/>
        </p:nvPicPr>
        <p:blipFill>
          <a:blip r:embed="rId4"/>
          <a:srcRect l="16956" t="12379" r="18745" b="32552"/>
          <a:stretch>
            <a:fillRect/>
          </a:stretch>
        </p:blipFill>
        <p:spPr>
          <a:xfrm>
            <a:off x="7945120" y="332105"/>
            <a:ext cx="1198880" cy="1189355"/>
          </a:xfrm>
          <a:prstGeom prst="rect">
            <a:avLst/>
          </a:prstGeom>
          <a:noFill/>
          <a:ln w="9525">
            <a:noFill/>
          </a:ln>
        </p:spPr>
      </p:pic>
      <p:sp>
        <p:nvSpPr>
          <p:cNvPr id="8" name="文本框 7">
            <a:extLst>
              <a:ext uri="{FF2B5EF4-FFF2-40B4-BE49-F238E27FC236}">
                <a16:creationId xmlns:a16="http://schemas.microsoft.com/office/drawing/2014/main" id="{DE538FF5-9FD3-4F49-A341-35B602A4BBCA}"/>
              </a:ext>
            </a:extLst>
          </p:cNvPr>
          <p:cNvSpPr txBox="1"/>
          <p:nvPr/>
        </p:nvSpPr>
        <p:spPr>
          <a:xfrm>
            <a:off x="685902" y="1912493"/>
            <a:ext cx="4933740" cy="646331"/>
          </a:xfrm>
          <a:prstGeom prst="rect">
            <a:avLst/>
          </a:prstGeom>
          <a:noFill/>
        </p:spPr>
        <p:txBody>
          <a:bodyPr wrap="square">
            <a:spAutoFit/>
          </a:bodyPr>
          <a:lstStyle/>
          <a:p>
            <a:r>
              <a:rPr lang="en-US" altLang="zh-CN" sz="1800" b="0" i="0" u="none" strike="noStrike" baseline="0" dirty="0">
                <a:solidFill>
                  <a:srgbClr val="000000"/>
                </a:solidFill>
                <a:latin typeface="Courier New" panose="02070309020205020404" pitchFamily="49" charset="0"/>
              </a:rPr>
              <a:t>Y = magic(4);</a:t>
            </a:r>
          </a:p>
          <a:p>
            <a:r>
              <a:rPr lang="en-US" altLang="zh-CN" sz="1800" b="0" i="0" u="none" strike="noStrike" baseline="0" dirty="0">
                <a:solidFill>
                  <a:srgbClr val="000000"/>
                </a:solidFill>
                <a:latin typeface="Courier New" panose="02070309020205020404" pitchFamily="49" charset="0"/>
              </a:rPr>
              <a:t>plot(Y)</a:t>
            </a:r>
          </a:p>
        </p:txBody>
      </p:sp>
      <p:sp>
        <p:nvSpPr>
          <p:cNvPr id="9" name="文本框 8">
            <a:extLst>
              <a:ext uri="{FF2B5EF4-FFF2-40B4-BE49-F238E27FC236}">
                <a16:creationId xmlns:a16="http://schemas.microsoft.com/office/drawing/2014/main" id="{3848046C-692B-470A-BCB1-51D94D84ECA1}"/>
              </a:ext>
            </a:extLst>
          </p:cNvPr>
          <p:cNvSpPr txBox="1"/>
          <p:nvPr/>
        </p:nvSpPr>
        <p:spPr>
          <a:xfrm>
            <a:off x="685902" y="1487030"/>
            <a:ext cx="6705424" cy="369332"/>
          </a:xfrm>
          <a:prstGeom prst="rect">
            <a:avLst/>
          </a:prstGeom>
          <a:noFill/>
        </p:spPr>
        <p:txBody>
          <a:bodyPr wrap="square" rtlCol="0">
            <a:spAutoFit/>
          </a:bodyPr>
          <a:lstStyle/>
          <a:p>
            <a:r>
              <a:rPr lang="zh-CN" altLang="en-US" dirty="0"/>
              <a:t>绘制多条曲线（利用矩阵）</a:t>
            </a:r>
          </a:p>
        </p:txBody>
      </p:sp>
      <p:sp>
        <p:nvSpPr>
          <p:cNvPr id="12" name="文本框 11">
            <a:extLst>
              <a:ext uri="{FF2B5EF4-FFF2-40B4-BE49-F238E27FC236}">
                <a16:creationId xmlns:a16="http://schemas.microsoft.com/office/drawing/2014/main" id="{7CA0022A-FAE7-4B0A-9029-9C1972AEC6A4}"/>
              </a:ext>
            </a:extLst>
          </p:cNvPr>
          <p:cNvSpPr txBox="1"/>
          <p:nvPr/>
        </p:nvSpPr>
        <p:spPr>
          <a:xfrm>
            <a:off x="4668535" y="1856362"/>
            <a:ext cx="3789563" cy="369332"/>
          </a:xfrm>
          <a:prstGeom prst="rect">
            <a:avLst/>
          </a:prstGeom>
          <a:noFill/>
        </p:spPr>
        <p:txBody>
          <a:bodyPr wrap="square">
            <a:spAutoFit/>
          </a:bodyPr>
          <a:lstStyle/>
          <a:p>
            <a:r>
              <a:rPr lang="zh-CN" altLang="en-US" b="0" i="0" dirty="0">
                <a:solidFill>
                  <a:srgbClr val="1A1A1A"/>
                </a:solidFill>
                <a:effectLst/>
                <a:latin typeface="宋体" panose="02010600030101010101" pitchFamily="2" charset="-122"/>
              </a:rPr>
              <a:t>将矩阵的</a:t>
            </a:r>
            <a:r>
              <a:rPr lang="zh-CN" altLang="en-US" b="0" i="0" dirty="0">
                <a:solidFill>
                  <a:srgbClr val="C00000"/>
                </a:solidFill>
                <a:effectLst/>
                <a:latin typeface="宋体" panose="02010600030101010101" pitchFamily="2" charset="-122"/>
              </a:rPr>
              <a:t>每一列</a:t>
            </a:r>
            <a:r>
              <a:rPr lang="zh-CN" altLang="en-US" b="0" i="0" dirty="0">
                <a:solidFill>
                  <a:srgbClr val="1A1A1A"/>
                </a:solidFill>
                <a:effectLst/>
                <a:latin typeface="宋体" panose="02010600030101010101" pitchFamily="2" charset="-122"/>
              </a:rPr>
              <a:t>绘制为单独的线条</a:t>
            </a:r>
            <a:endParaRPr lang="zh-CN" altLang="en-US" dirty="0">
              <a:latin typeface="宋体" panose="02010600030101010101" pitchFamily="2" charset="-122"/>
            </a:endParaRPr>
          </a:p>
        </p:txBody>
      </p:sp>
      <p:pic>
        <p:nvPicPr>
          <p:cNvPr id="3075" name="Picture 3">
            <a:extLst>
              <a:ext uri="{FF2B5EF4-FFF2-40B4-BE49-F238E27FC236}">
                <a16:creationId xmlns:a16="http://schemas.microsoft.com/office/drawing/2014/main" id="{1875E36F-FD91-42CF-8E9C-F16A27923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24" y="2256632"/>
            <a:ext cx="5105266" cy="38289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099201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01"/>
  <p:tag name="KSO_WM_SPECIAL_SOURCE" val="bdnull"/>
</p:tagLst>
</file>

<file path=ppt/tags/tag1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442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01"/>
  <p:tag name="KSO_WM_SLIDE_LAYOUT" val="a_b"/>
  <p:tag name="KSO_WM_SLIDE_LAYOUT_CNT" val="1_1"/>
  <p:tag name="KSO_WM_UNIT_SHOW_EDIT_AREA_INDICATION" val="1"/>
  <p:tag name="KSO_WM_TEMPLATE_THUMBS_INDEX" val="1、4、7、9、12、17、20、21、22、23、24、28、30、34、38"/>
  <p:tag name="KSO_WM_TEMPLATE_MASTER_THUMB_INDEX" val="12"/>
</p:tagLst>
</file>

<file path=ppt/tags/tag9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数据分析总结"/>
  <p:tag name="KSO_WM_TEMPLATE_CATEGORY" val="custom"/>
  <p:tag name="KSO_WM_TEMPLATE_INDEX" val="20204427"/>
  <p:tag name="KSO_WM_UNIT_ID" val="custom20204427_1*a*1"/>
  <p:tag name="KSO_WM_UNIT_ISNUMDGMTITLE" val="0"/>
</p:tagLst>
</file>

<file path=ppt/tags/tag9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输入你的副标题，文字是您思想的提炼。"/>
  <p:tag name="KSO_WM_TEMPLATE_CATEGORY" val="custom"/>
  <p:tag name="KSO_WM_TEMPLATE_INDEX" val="20204427"/>
  <p:tag name="KSO_WM_UNIT_ID" val="custom20204427_1*b*1"/>
  <p:tag name="KSO_WM_UNIT_ISNUMDGMTITLE" val="0"/>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heme/theme1.xml><?xml version="1.0" encoding="utf-8"?>
<a:theme xmlns:a="http://schemas.openxmlformats.org/drawingml/2006/main" name="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3098</TotalTime>
  <Words>6538</Words>
  <Application>Microsoft Office PowerPoint</Application>
  <PresentationFormat>全屏显示(4:3)</PresentationFormat>
  <Paragraphs>583</Paragraphs>
  <Slides>84</Slides>
  <Notes>72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84</vt:i4>
      </vt:variant>
    </vt:vector>
  </HeadingPairs>
  <TitlesOfParts>
    <vt:vector size="96" baseType="lpstr">
      <vt:lpstr>Arial</vt:lpstr>
      <vt:lpstr>Viner Hand ITC</vt:lpstr>
      <vt:lpstr>Courier New</vt:lpstr>
      <vt:lpstr>Times New Roman</vt:lpstr>
      <vt:lpstr>汉仪旗黑-85S</vt:lpstr>
      <vt:lpstr>黑体</vt:lpstr>
      <vt:lpstr>Tahoma</vt:lpstr>
      <vt:lpstr>隶书</vt:lpstr>
      <vt:lpstr>微软雅黑</vt:lpstr>
      <vt:lpstr>微软雅黑</vt:lpstr>
      <vt:lpstr>宋体</vt:lpstr>
      <vt:lpstr>Office 主题​​</vt:lpstr>
      <vt:lpstr>2021数模建模 系统培训班</vt:lpstr>
      <vt:lpstr>PowerPoint 演示文稿</vt:lpstr>
      <vt:lpstr>二维图像绘制</vt:lpstr>
      <vt:lpstr>1. 绘制曲线图</vt:lpstr>
      <vt:lpstr>1. 绘制曲线图</vt:lpstr>
      <vt:lpstr>1. 绘制曲线图</vt:lpstr>
      <vt:lpstr>1. 绘制曲线图</vt:lpstr>
      <vt:lpstr>1. 绘制曲线图</vt:lpstr>
      <vt:lpstr>1. 绘制曲线图</vt:lpstr>
      <vt:lpstr>1. 绘制曲线图</vt:lpstr>
      <vt:lpstr>1. 绘制曲线图</vt:lpstr>
      <vt:lpstr>1. 绘制曲线图</vt:lpstr>
      <vt:lpstr>1. 绘制曲线图</vt:lpstr>
      <vt:lpstr>1. 绘制曲线图</vt:lpstr>
      <vt:lpstr>1. 绘制曲线图</vt:lpstr>
      <vt:lpstr>1. 绘制曲线图</vt:lpstr>
      <vt:lpstr>*交叉知识-更改颜色的Color方法</vt:lpstr>
      <vt:lpstr>1. 绘制曲线图</vt:lpstr>
      <vt:lpstr>1. 绘制曲线图</vt:lpstr>
      <vt:lpstr>1. 绘制曲线图</vt:lpstr>
      <vt:lpstr>1. 绘制曲线图</vt:lpstr>
      <vt:lpstr>*交叉知识-hold方法</vt:lpstr>
      <vt:lpstr>2. 绘制散点图</vt:lpstr>
      <vt:lpstr>2. 绘制散点图</vt:lpstr>
      <vt:lpstr>2. 绘制散点图</vt:lpstr>
      <vt:lpstr>2. 绘制散点图</vt:lpstr>
      <vt:lpstr>2. 绘制散点图</vt:lpstr>
      <vt:lpstr>2. 绘制散点图</vt:lpstr>
      <vt:lpstr>3. 绘制直方图</vt:lpstr>
      <vt:lpstr>3. 绘制直方图</vt:lpstr>
      <vt:lpstr>3. 绘制直方图</vt:lpstr>
      <vt:lpstr>3. 绘制直方图</vt:lpstr>
      <vt:lpstr>3. 绘制直方图</vt:lpstr>
      <vt:lpstr>4. 绘制统计图</vt:lpstr>
      <vt:lpstr>4. 绘制统计图</vt:lpstr>
      <vt:lpstr>4. 绘制统计图</vt:lpstr>
      <vt:lpstr>4. 绘制统计图</vt:lpstr>
      <vt:lpstr>5. 绘制饼状图</vt:lpstr>
      <vt:lpstr>5. 绘制饼状图</vt:lpstr>
      <vt:lpstr>6. 绘制阶梯图</vt:lpstr>
      <vt:lpstr>6. 绘制阶梯图</vt:lpstr>
      <vt:lpstr>7. 绘制极坐标图</vt:lpstr>
      <vt:lpstr>7. 绘制极坐标图</vt:lpstr>
      <vt:lpstr>8. 绘制区域图</vt:lpstr>
      <vt:lpstr>8. 绘制区域图</vt:lpstr>
      <vt:lpstr>*交叉知识-子窗口</vt:lpstr>
      <vt:lpstr>三维图像绘制</vt:lpstr>
      <vt:lpstr>0. 从二维延拓</vt:lpstr>
      <vt:lpstr>1. 绘制曲线图（3d）</vt:lpstr>
      <vt:lpstr>1. 绘制曲线图（3d）</vt:lpstr>
      <vt:lpstr>2. 绘制散点图（3d）</vt:lpstr>
      <vt:lpstr>2. 绘制散点图（3d）</vt:lpstr>
      <vt:lpstr>3. 绘制直方图（3d）</vt:lpstr>
      <vt:lpstr>3. 绘制直方图（3d）</vt:lpstr>
      <vt:lpstr>3. 绘制直方图（3d）</vt:lpstr>
      <vt:lpstr>3. 绘制直方图（3d）</vt:lpstr>
      <vt:lpstr>3. 绘制直方图（3d）</vt:lpstr>
      <vt:lpstr>3. 绘制直方图（3d）</vt:lpstr>
      <vt:lpstr>4. 绘制统计图（3d）</vt:lpstr>
      <vt:lpstr>4. 绘制统计图（3d）</vt:lpstr>
      <vt:lpstr>5. 绘制饼状图（3d）</vt:lpstr>
      <vt:lpstr>5. 绘制饼状图（3d）</vt:lpstr>
      <vt:lpstr>6. 绘制曲面图</vt:lpstr>
      <vt:lpstr>PowerPoint 演示文稿</vt:lpstr>
      <vt:lpstr>7. 绘制网格曲面图</vt:lpstr>
      <vt:lpstr>7. 绘制网格曲面图</vt:lpstr>
      <vt:lpstr>*交叉知识-mesh/surf</vt:lpstr>
      <vt:lpstr>*交叉知识-任意散点作图</vt:lpstr>
      <vt:lpstr>8. 绘制等高线图</vt:lpstr>
      <vt:lpstr>PowerPoint 演示文稿</vt:lpstr>
      <vt:lpstr>*交叉知识-view方法</vt:lpstr>
      <vt:lpstr>*交叉知识-绘图常用指令</vt:lpstr>
      <vt:lpstr>句柄/窗口控制</vt:lpstr>
      <vt:lpstr>1. 句柄方法</vt:lpstr>
      <vt:lpstr>1. 句柄方法</vt:lpstr>
      <vt:lpstr>*交叉知识-matlab动画</vt:lpstr>
      <vt:lpstr>*交叉知识-matlab动画</vt:lpstr>
      <vt:lpstr>2. 窗口控制</vt:lpstr>
      <vt:lpstr>2. 窗口控制</vt:lpstr>
      <vt:lpstr>2. 窗口控制</vt:lpstr>
      <vt:lpstr>2. 窗口控制</vt:lpstr>
      <vt:lpstr>3. 图像保存</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YIn</dc:creator>
  <cp:lastModifiedBy>Yzy_seu</cp:lastModifiedBy>
  <cp:revision>652</cp:revision>
  <dcterms:created xsi:type="dcterms:W3CDTF">2020-07-29T13:26:00Z</dcterms:created>
  <dcterms:modified xsi:type="dcterms:W3CDTF">2021-12-16T09:31:17Z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2052-11.1.0.10314</vt:lpwstr>
  </property>
</Properties>
</file>